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2" r:id="rId1"/>
  </p:sldMasterIdLst>
  <p:notesMasterIdLst>
    <p:notesMasterId r:id="rId22"/>
  </p:notesMasterIdLst>
  <p:sldIdLst>
    <p:sldId id="280" r:id="rId2"/>
    <p:sldId id="357" r:id="rId3"/>
    <p:sldId id="362" r:id="rId4"/>
    <p:sldId id="309" r:id="rId5"/>
    <p:sldId id="347" r:id="rId6"/>
    <p:sldId id="349" r:id="rId7"/>
    <p:sldId id="350" r:id="rId8"/>
    <p:sldId id="341" r:id="rId9"/>
    <p:sldId id="291" r:id="rId10"/>
    <p:sldId id="351" r:id="rId11"/>
    <p:sldId id="352" r:id="rId12"/>
    <p:sldId id="312" r:id="rId13"/>
    <p:sldId id="282" r:id="rId14"/>
    <p:sldId id="340" r:id="rId15"/>
    <p:sldId id="342" r:id="rId16"/>
    <p:sldId id="360" r:id="rId17"/>
    <p:sldId id="324" r:id="rId18"/>
    <p:sldId id="367" r:id="rId19"/>
    <p:sldId id="361" r:id="rId20"/>
    <p:sldId id="363" r:id="rId21"/>
  </p:sldIdLst>
  <p:sldSz cx="9144000" cy="5715000" type="screen16x10"/>
  <p:notesSz cx="6858000" cy="9144000"/>
  <p:defaultTextStyle>
    <a:defPPr>
      <a:defRPr lang="en-US"/>
    </a:defPPr>
    <a:lvl1pPr marL="0" algn="l" defTabSz="713203" rtl="0" eaLnBrk="1" latinLnBrk="0" hangingPunct="1">
      <a:defRPr sz="1404" kern="1200">
        <a:solidFill>
          <a:schemeClr val="tx1"/>
        </a:solidFill>
        <a:latin typeface="+mn-lt"/>
        <a:ea typeface="+mn-ea"/>
        <a:cs typeface="+mn-cs"/>
      </a:defRPr>
    </a:lvl1pPr>
    <a:lvl2pPr marL="356602" algn="l" defTabSz="713203" rtl="0" eaLnBrk="1" latinLnBrk="0" hangingPunct="1">
      <a:defRPr sz="1404" kern="1200">
        <a:solidFill>
          <a:schemeClr val="tx1"/>
        </a:solidFill>
        <a:latin typeface="+mn-lt"/>
        <a:ea typeface="+mn-ea"/>
        <a:cs typeface="+mn-cs"/>
      </a:defRPr>
    </a:lvl2pPr>
    <a:lvl3pPr marL="713203" algn="l" defTabSz="713203" rtl="0" eaLnBrk="1" latinLnBrk="0" hangingPunct="1">
      <a:defRPr sz="1404" kern="1200">
        <a:solidFill>
          <a:schemeClr val="tx1"/>
        </a:solidFill>
        <a:latin typeface="+mn-lt"/>
        <a:ea typeface="+mn-ea"/>
        <a:cs typeface="+mn-cs"/>
      </a:defRPr>
    </a:lvl3pPr>
    <a:lvl4pPr marL="1069805" algn="l" defTabSz="713203" rtl="0" eaLnBrk="1" latinLnBrk="0" hangingPunct="1">
      <a:defRPr sz="1404" kern="1200">
        <a:solidFill>
          <a:schemeClr val="tx1"/>
        </a:solidFill>
        <a:latin typeface="+mn-lt"/>
        <a:ea typeface="+mn-ea"/>
        <a:cs typeface="+mn-cs"/>
      </a:defRPr>
    </a:lvl4pPr>
    <a:lvl5pPr marL="1426407" algn="l" defTabSz="713203" rtl="0" eaLnBrk="1" latinLnBrk="0" hangingPunct="1">
      <a:defRPr sz="1404" kern="1200">
        <a:solidFill>
          <a:schemeClr val="tx1"/>
        </a:solidFill>
        <a:latin typeface="+mn-lt"/>
        <a:ea typeface="+mn-ea"/>
        <a:cs typeface="+mn-cs"/>
      </a:defRPr>
    </a:lvl5pPr>
    <a:lvl6pPr marL="1783009" algn="l" defTabSz="713203" rtl="0" eaLnBrk="1" latinLnBrk="0" hangingPunct="1">
      <a:defRPr sz="1404" kern="1200">
        <a:solidFill>
          <a:schemeClr val="tx1"/>
        </a:solidFill>
        <a:latin typeface="+mn-lt"/>
        <a:ea typeface="+mn-ea"/>
        <a:cs typeface="+mn-cs"/>
      </a:defRPr>
    </a:lvl6pPr>
    <a:lvl7pPr marL="2139610" algn="l" defTabSz="713203" rtl="0" eaLnBrk="1" latinLnBrk="0" hangingPunct="1">
      <a:defRPr sz="1404" kern="1200">
        <a:solidFill>
          <a:schemeClr val="tx1"/>
        </a:solidFill>
        <a:latin typeface="+mn-lt"/>
        <a:ea typeface="+mn-ea"/>
        <a:cs typeface="+mn-cs"/>
      </a:defRPr>
    </a:lvl7pPr>
    <a:lvl8pPr marL="2496212" algn="l" defTabSz="713203" rtl="0" eaLnBrk="1" latinLnBrk="0" hangingPunct="1">
      <a:defRPr sz="1404" kern="1200">
        <a:solidFill>
          <a:schemeClr val="tx1"/>
        </a:solidFill>
        <a:latin typeface="+mn-lt"/>
        <a:ea typeface="+mn-ea"/>
        <a:cs typeface="+mn-cs"/>
      </a:defRPr>
    </a:lvl8pPr>
    <a:lvl9pPr marL="2852814" algn="l" defTabSz="713203"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15:guide id="2" pos="144" userDrawn="1">
          <p15:clr>
            <a:srgbClr val="A4A3A4"/>
          </p15:clr>
        </p15:guide>
        <p15:guide id="4" orient="horz" pos="1296" userDrawn="1">
          <p15:clr>
            <a:srgbClr val="A4A3A4"/>
          </p15:clr>
        </p15:guide>
        <p15:guide id="5" pos="2880" userDrawn="1">
          <p15:clr>
            <a:srgbClr val="A4A3A4"/>
          </p15:clr>
        </p15:guide>
        <p15:guide id="6" orient="horz" pos="1800" userDrawn="1">
          <p15:clr>
            <a:srgbClr val="A4A3A4"/>
          </p15:clr>
        </p15:guide>
        <p15:guide id="7" pos="4464" userDrawn="1">
          <p15:clr>
            <a:srgbClr val="A4A3A4"/>
          </p15:clr>
        </p15:guide>
        <p15:guide id="8"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FFFFFF"/>
    <a:srgbClr val="FFB900"/>
    <a:srgbClr val="00BCF2"/>
    <a:srgbClr val="00B294"/>
    <a:srgbClr val="BAD80A"/>
    <a:srgbClr val="004B50"/>
    <a:srgbClr val="5C2D91"/>
    <a:srgbClr val="B4A0FF"/>
    <a:srgbClr val="B400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notesView">
  <p:normalViewPr vertBarState="minimized" horzBarState="maximized">
    <p:restoredLeft sz="3605" autoAdjust="0"/>
    <p:restoredTop sz="71077" autoAdjust="0"/>
  </p:normalViewPr>
  <p:slideViewPr>
    <p:cSldViewPr snapToGrid="0">
      <p:cViewPr varScale="1">
        <p:scale>
          <a:sx n="69" d="100"/>
          <a:sy n="69" d="100"/>
        </p:scale>
        <p:origin x="390" y="48"/>
      </p:cViewPr>
      <p:guideLst>
        <p:guide pos="144"/>
        <p:guide orient="horz" pos="1296"/>
        <p:guide pos="2880"/>
        <p:guide orient="horz" pos="1800"/>
        <p:guide pos="4464"/>
        <p:guide pos="4056"/>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4" d="100"/>
          <a:sy n="44" d="100"/>
        </p:scale>
        <p:origin x="1698"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eg>
</file>

<file path=ppt/media/image26.png>
</file>

<file path=ppt/media/image27.png>
</file>

<file path=ppt/media/image28.png>
</file>

<file path=ppt/media/image29.png>
</file>

<file path=ppt/media/image3.png>
</file>

<file path=ppt/media/image30.png>
</file>

<file path=ppt/media/image31.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2F3BE2-5C17-F645-BF93-BBD4DADA8A4A}" type="datetimeFigureOut">
              <a:rPr lang="en-US" smtClean="0"/>
              <a:t>10/22/18</a:t>
            </a:fld>
            <a:endParaRPr lang="de-DE"/>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F0EC2C-E6BA-F248-9EDA-113245C923E1}" type="slidenum">
              <a:rPr lang="en-US" smtClean="0"/>
              <a:t>‹Nr.›</a:t>
            </a:fld>
            <a:endParaRPr lang="de-DE"/>
          </a:p>
        </p:txBody>
      </p:sp>
    </p:spTree>
    <p:extLst>
      <p:ext uri="{BB962C8B-B14F-4D97-AF65-F5344CB8AC3E}">
        <p14:creationId xmlns:p14="http://schemas.microsoft.com/office/powerpoint/2010/main" val="535615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education.minecraft.net/" TargetMode="External"/><Relationship Id="rId7" Type="http://schemas.openxmlformats.org/officeDocument/2006/relationships/hyperlink" Target="http://studio.code.org/"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studio.code.org/" TargetMode="External"/><Relationship Id="rId5" Type="http://schemas.openxmlformats.org/officeDocument/2006/relationships/hyperlink" Target="http://code.org/educate" TargetMode="External"/><Relationship Id="rId4" Type="http://schemas.openxmlformats.org/officeDocument/2006/relationships/hyperlink" Target="https://code.org/educate"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www.microsoft.com/en-us/legal/intellectualproperty/trademarks/en-us.aspx"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b="0" u="none" dirty="0"/>
              <a:t>Diese Präsentation richtet sich an Kinder zwischen 5 und 10 Jahren. Wir empfehlen 60 Minuten für diese Aktivität. Verkürzen Sie die Zeit für jüngere Teilnehmer. </a:t>
            </a:r>
          </a:p>
          <a:p>
            <a:endParaRPr lang="de-DE" b="1" u="sng" dirty="0"/>
          </a:p>
          <a:p>
            <a:r>
              <a:rPr lang="de-DE" b="1" u="sng" dirty="0"/>
              <a:t>BEISPIELSCRIPT: </a:t>
            </a:r>
          </a:p>
          <a:p>
            <a:endParaRPr lang="de-DE" b="1" u="sng" dirty="0"/>
          </a:p>
          <a:p>
            <a:r>
              <a:rPr lang="de-DE" b="0" u="none" dirty="0"/>
              <a:t>„Hallo zusammen</a:t>
            </a:r>
            <a:r>
              <a:rPr lang="de-DE" kern="1200" dirty="0">
                <a:effectLst/>
                <a:latin typeface="+mn-lt"/>
              </a:rPr>
              <a:t>! Ich bin &lt;Name&gt; von &lt;Organisation&gt;. </a:t>
            </a:r>
            <a:r>
              <a:rPr lang="de-DE" b="0" u="none" dirty="0"/>
              <a:t>Unser heutiges Thema ist die Hour of Code</a:t>
            </a:r>
            <a:r>
              <a:rPr lang="de-DE" b="0" u="none" baseline="30000" dirty="0"/>
              <a:t>TM</a:t>
            </a:r>
            <a:r>
              <a:rPr lang="de-DE" b="0" u="none" dirty="0"/>
              <a:t> mit Minecraft. </a:t>
            </a:r>
            <a:r>
              <a:rPr lang="de-DE" kern="1200" dirty="0">
                <a:effectLst/>
                <a:latin typeface="+mn-lt"/>
              </a:rPr>
              <a:t>Hour of </a:t>
            </a:r>
            <a:r>
              <a:rPr lang="de-DE" b="0" u="none" dirty="0"/>
              <a:t>Code</a:t>
            </a:r>
            <a:r>
              <a:rPr lang="de-DE" b="0" u="none" baseline="30000" dirty="0"/>
              <a:t>TM</a:t>
            </a:r>
            <a:r>
              <a:rPr lang="de-DE" dirty="0"/>
              <a:t> ist eine </a:t>
            </a:r>
            <a:r>
              <a:rPr lang="de-DE" kern="1200" dirty="0">
                <a:effectLst/>
                <a:latin typeface="+mn-lt"/>
              </a:rPr>
              <a:t>weltweite Kampagne der gemeinnützigen Organisation Code.org mit dem Ziel, aufzuzeigen, dass jeder die Grundlagen der Programmierung erlernen kann. Heute seid ihr ein Teil davon</a:t>
            </a:r>
            <a:r>
              <a:rPr lang="de-DE" dirty="0"/>
              <a:t> </a:t>
            </a:r>
            <a:r>
              <a:rPr lang="de-DE" b="0" u="none" baseline="0" dirty="0"/>
              <a:t>und werdet mit dem neuen Minecraft Hour of </a:t>
            </a:r>
            <a:r>
              <a:rPr lang="de-DE" b="0" u="none" dirty="0"/>
              <a:t>Code</a:t>
            </a:r>
            <a:r>
              <a:rPr lang="de-DE" b="0" u="none" baseline="30000" dirty="0"/>
              <a:t>TM</a:t>
            </a:r>
            <a:r>
              <a:rPr lang="de-DE" b="0" u="none" baseline="0" dirty="0"/>
              <a:t>-Tutorial von Microsoft das Programmieren lernen. Zunächst werden wir darüber sprechen, was Programmierung ist, warum sie wichtig ist, und warum sie so viel Spaß macht!“</a:t>
            </a:r>
          </a:p>
          <a:p>
            <a:endParaRPr lang="de-DE" b="0" u="none" baseline="0" dirty="0"/>
          </a:p>
          <a:p>
            <a:endParaRPr lang="de-DE" b="1" u="sng" dirty="0"/>
          </a:p>
          <a:p>
            <a:r>
              <a:rPr lang="de-DE" b="1" u="sng" dirty="0"/>
              <a:t>ZIEL DER FOLIE:</a:t>
            </a:r>
            <a:r>
              <a:rPr lang="de-DE" dirty="0"/>
              <a:t> </a:t>
            </a:r>
          </a:p>
          <a:p>
            <a:endParaRPr lang="de-DE" b="0" u="none" baseline="0" dirty="0"/>
          </a:p>
          <a:p>
            <a:r>
              <a:rPr lang="de-DE" b="0" u="none" baseline="0" dirty="0"/>
              <a:t>Teilnehmer für "Hour of Code</a:t>
            </a:r>
            <a:r>
              <a:rPr lang="de-DE" b="0" u="none" baseline="30000" dirty="0"/>
              <a:t>TM</a:t>
            </a:r>
            <a:r>
              <a:rPr lang="de-DE" b="0" u="none" baseline="0" dirty="0"/>
              <a:t>" begeistern!</a:t>
            </a:r>
          </a:p>
          <a:p>
            <a:endParaRPr lang="de-DE" b="0" u="none" baseline="0" dirty="0"/>
          </a:p>
          <a:p>
            <a:r>
              <a:rPr lang="de-DE" b="1" u="sng" baseline="0" dirty="0"/>
              <a:t>ANMERKUNG FÜR SCHULUNGSLEITER:</a:t>
            </a:r>
          </a:p>
          <a:p>
            <a:r>
              <a:rPr lang="de-DE" sz="1200" kern="1200" dirty="0">
                <a:solidFill>
                  <a:schemeClr val="tx1"/>
                </a:solidFill>
                <a:effectLst/>
                <a:latin typeface="+mn-lt"/>
              </a:rPr>
              <a:t>Denken Sie daran: Das wichtigste Ziel dieser Veranstaltung ist, dass sich die Teilnehmer mit dem Tutorial auseinandersetzen. Begrenzen Sie Ihre Moderationszeit dementsprechend. Die meisten der Folien im Präsentationsset sind so gestaltet, dass sie extrem kurz gezeigt werden, um eine schnelle und dialogorientierte Präsentation zu unterstützen.</a:t>
            </a:r>
            <a:endParaRPr lang="de-DE" b="1" u="sng" dirty="0"/>
          </a:p>
          <a:p>
            <a:endParaRPr lang="de-DE" b="1" u="sng" dirty="0"/>
          </a:p>
          <a:p>
            <a:endParaRPr lang="de-DE" b="1" dirty="0"/>
          </a:p>
          <a:p>
            <a:r>
              <a:rPr lang="de-DE" b="1" u="sng" dirty="0"/>
              <a:t>BILDANMERKUNGEN FÜR DIESE FOLIE:</a:t>
            </a:r>
            <a:endParaRPr lang="de-DE" sz="1200" u="sng" kern="1200" dirty="0">
              <a:solidFill>
                <a:schemeClr val="tx1"/>
              </a:solidFill>
              <a:effectLst/>
              <a:latin typeface="+mn-lt"/>
              <a:ea typeface="+mn-ea"/>
              <a:cs typeface="+mn-cs"/>
            </a:endParaRPr>
          </a:p>
          <a:p>
            <a:endParaRPr lang="de-DE" sz="1200" kern="1200" dirty="0">
              <a:solidFill>
                <a:schemeClr val="tx1"/>
              </a:solidFill>
              <a:effectLst/>
              <a:latin typeface="+mn-lt"/>
              <a:ea typeface="+mn-ea"/>
              <a:cs typeface="+mn-cs"/>
            </a:endParaRPr>
          </a:p>
          <a:p>
            <a:r>
              <a:rPr lang="de-DE" sz="1200" kern="1200" dirty="0">
                <a:solidFill>
                  <a:schemeClr val="tx1"/>
                </a:solidFill>
                <a:effectLst/>
                <a:latin typeface="+mn-lt"/>
              </a:rPr>
              <a:t>Dieses Bild zeigt die weltweite Teilnahme an Hour of </a:t>
            </a:r>
            <a:r>
              <a:rPr lang="de-DE" b="0" u="none" dirty="0"/>
              <a:t>Code</a:t>
            </a:r>
            <a:r>
              <a:rPr lang="de-DE" b="0" u="none" baseline="30000" dirty="0"/>
              <a:t>TM</a:t>
            </a:r>
            <a:r>
              <a:rPr lang="de-DE" sz="1200" kern="1200" dirty="0">
                <a:solidFill>
                  <a:schemeClr val="tx1"/>
                </a:solidFill>
                <a:effectLst/>
                <a:latin typeface="+mn-lt"/>
              </a:rPr>
              <a:t>-Events.</a:t>
            </a:r>
            <a:endParaRPr lang="de-DE" dirty="0">
              <a:effectLst/>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1</a:t>
            </a:fld>
            <a:endParaRPr lang="de-DE"/>
          </a:p>
        </p:txBody>
      </p:sp>
    </p:spTree>
    <p:extLst>
      <p:ext uri="{BB962C8B-B14F-4D97-AF65-F5344CB8AC3E}">
        <p14:creationId xmlns:p14="http://schemas.microsoft.com/office/powerpoint/2010/main" val="5589337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BEISPIELSCRIPT:</a:t>
            </a:r>
          </a:p>
          <a:p>
            <a:pPr marL="0" marR="0" indent="0" algn="l" defTabSz="914400" rtl="0" eaLnBrk="1" fontAlgn="auto" latinLnBrk="0" hangingPunct="1">
              <a:lnSpc>
                <a:spcPct val="100000"/>
              </a:lnSpc>
              <a:spcBef>
                <a:spcPts val="0"/>
              </a:spcBef>
              <a:spcAft>
                <a:spcPts val="0"/>
              </a:spcAft>
              <a:buClrTx/>
              <a:buSzTx/>
              <a:buFontTx/>
              <a:buNone/>
              <a:tabLst/>
              <a:defRPr/>
            </a:pPr>
            <a:endParaRPr lang="de-DE" b="1" u="sng" dirty="0"/>
          </a:p>
          <a:p>
            <a:r>
              <a:rPr lang="de-DE" b="0" baseline="0" dirty="0"/>
              <a:t>„</a:t>
            </a:r>
            <a:r>
              <a:rPr lang="de-DE" sz="1200" kern="1200" dirty="0">
                <a:solidFill>
                  <a:schemeClr val="tx1"/>
                </a:solidFill>
                <a:effectLst/>
                <a:latin typeface="+mn-lt"/>
              </a:rPr>
              <a:t>Mit Code könnt ihr auch neue Dinge erschaffen und eurer Fantasie und Kreativität freien Lauf lassen!”</a:t>
            </a:r>
            <a:endParaRPr lang="de-DE" dirty="0"/>
          </a:p>
          <a:p>
            <a:endParaRPr lang="de-DE" dirty="0"/>
          </a:p>
        </p:txBody>
      </p:sp>
      <p:sp>
        <p:nvSpPr>
          <p:cNvPr id="4" name="Slide Number Placeholder 3"/>
          <p:cNvSpPr>
            <a:spLocks noGrp="1"/>
          </p:cNvSpPr>
          <p:nvPr>
            <p:ph type="sldNum" sz="quarter" idx="10"/>
          </p:nvPr>
        </p:nvSpPr>
        <p:spPr/>
        <p:txBody>
          <a:bodyPr/>
          <a:lstStyle/>
          <a:p>
            <a:fld id="{88F0EC2C-E6BA-F248-9EDA-113245C923E1}" type="slidenum">
              <a:rPr lang="en-US" smtClean="0"/>
              <a:t>10</a:t>
            </a:fld>
            <a:endParaRPr lang="de-DE"/>
          </a:p>
        </p:txBody>
      </p:sp>
    </p:spTree>
    <p:extLst>
      <p:ext uri="{BB962C8B-B14F-4D97-AF65-F5344CB8AC3E}">
        <p14:creationId xmlns:p14="http://schemas.microsoft.com/office/powerpoint/2010/main" val="5724230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BEISPIELSCRIPT:</a:t>
            </a:r>
          </a:p>
          <a:p>
            <a:pPr marL="0" marR="0" indent="0" algn="l" defTabSz="914400" rtl="0" eaLnBrk="1" fontAlgn="auto" latinLnBrk="0" hangingPunct="1">
              <a:lnSpc>
                <a:spcPct val="100000"/>
              </a:lnSpc>
              <a:spcBef>
                <a:spcPts val="0"/>
              </a:spcBef>
              <a:spcAft>
                <a:spcPts val="0"/>
              </a:spcAft>
              <a:buClrTx/>
              <a:buSzTx/>
              <a:buFontTx/>
              <a:buNone/>
              <a:tabLst/>
              <a:defRPr/>
            </a:pPr>
            <a:endParaRPr lang="de-DE" b="1" u="sng" dirty="0"/>
          </a:p>
          <a:p>
            <a:pPr marL="0" marR="0" indent="0" algn="l" defTabSz="914400" rtl="0" eaLnBrk="1" fontAlgn="auto" latinLnBrk="0" hangingPunct="1">
              <a:lnSpc>
                <a:spcPct val="100000"/>
              </a:lnSpc>
              <a:spcBef>
                <a:spcPts val="0"/>
              </a:spcBef>
              <a:spcAft>
                <a:spcPts val="0"/>
              </a:spcAft>
              <a:buClrTx/>
              <a:buSzTx/>
              <a:buFontTx/>
              <a:buNone/>
              <a:tabLst/>
              <a:defRPr/>
            </a:pPr>
            <a:r>
              <a:rPr lang="de-DE" dirty="0"/>
              <a:t>„Programmieren ist eine Gruppenaktivität! Alle Programmierer sind ständig damit beschäftigt, Probleme zu lösen und kreativ zu sein, </a:t>
            </a:r>
            <a:r>
              <a:rPr lang="de-DE" sz="1200" kern="1200" dirty="0">
                <a:solidFill>
                  <a:schemeClr val="tx1"/>
                </a:solidFill>
                <a:effectLst/>
                <a:latin typeface="+mn-lt"/>
              </a:rPr>
              <a:t> und helfen einander daher, indem sie ihre Ideen und Lösungen miteinander teilen!“ </a:t>
            </a:r>
            <a:endParaRPr lang="de-DE" dirty="0"/>
          </a:p>
          <a:p>
            <a:endParaRPr lang="de-DE" dirty="0"/>
          </a:p>
        </p:txBody>
      </p:sp>
      <p:sp>
        <p:nvSpPr>
          <p:cNvPr id="4" name="Slide Number Placeholder 3"/>
          <p:cNvSpPr>
            <a:spLocks noGrp="1"/>
          </p:cNvSpPr>
          <p:nvPr>
            <p:ph type="sldNum" sz="quarter" idx="10"/>
          </p:nvPr>
        </p:nvSpPr>
        <p:spPr/>
        <p:txBody>
          <a:bodyPr/>
          <a:lstStyle/>
          <a:p>
            <a:fld id="{88F0EC2C-E6BA-F248-9EDA-113245C923E1}" type="slidenum">
              <a:rPr lang="en-US" smtClean="0"/>
              <a:t>11</a:t>
            </a:fld>
            <a:endParaRPr lang="de-DE"/>
          </a:p>
        </p:txBody>
      </p:sp>
    </p:spTree>
    <p:extLst>
      <p:ext uri="{BB962C8B-B14F-4D97-AF65-F5344CB8AC3E}">
        <p14:creationId xmlns:p14="http://schemas.microsoft.com/office/powerpoint/2010/main" val="2586417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b="1" u="sng" dirty="0"/>
              <a:t>BEISPIELSCRIPT:</a:t>
            </a:r>
          </a:p>
          <a:p>
            <a:endParaRPr lang="de-DE" b="1" u="sng" dirty="0"/>
          </a:p>
          <a:p>
            <a:r>
              <a:rPr lang="de-DE" sz="1200" kern="1200" dirty="0">
                <a:solidFill>
                  <a:schemeClr val="tx1"/>
                </a:solidFill>
                <a:effectLst/>
                <a:latin typeface="+mn-lt"/>
              </a:rPr>
              <a:t>"Was macht ihr am liebsten?</a:t>
            </a:r>
            <a:r>
              <a:rPr lang="de-DE" dirty="0"/>
              <a:t> </a:t>
            </a:r>
            <a:r>
              <a:rPr lang="de-DE" sz="1200" kern="1200" dirty="0">
                <a:solidFill>
                  <a:schemeClr val="tx1"/>
                </a:solidFill>
                <a:effectLst/>
                <a:latin typeface="+mn-lt"/>
              </a:rPr>
              <a:t>Egal was – Lesen, Sport treiben, Mode, Computerspiele spielen."</a:t>
            </a:r>
            <a:endParaRPr lang="de-DE" b="1" u="sng" dirty="0"/>
          </a:p>
          <a:p>
            <a:endParaRPr lang="de-DE" b="1" u="sng" dirty="0"/>
          </a:p>
          <a:p>
            <a:r>
              <a:rPr lang="de-DE" b="1" u="sng" dirty="0"/>
              <a:t>ZIEL DER FOLIE:</a:t>
            </a:r>
          </a:p>
          <a:p>
            <a:endParaRPr lang="de-DE" b="1" u="sng" dirty="0"/>
          </a:p>
          <a:p>
            <a:pPr marL="0" marR="0" indent="0" algn="l" defTabSz="914400" rtl="0" eaLnBrk="1" fontAlgn="auto" latinLnBrk="0" hangingPunct="1">
              <a:lnSpc>
                <a:spcPct val="100000"/>
              </a:lnSpc>
              <a:spcBef>
                <a:spcPts val="0"/>
              </a:spcBef>
              <a:spcAft>
                <a:spcPts val="0"/>
              </a:spcAft>
              <a:buClrTx/>
              <a:buSzTx/>
              <a:buFontTx/>
              <a:buNone/>
              <a:tabLst/>
              <a:defRPr/>
            </a:pPr>
            <a:r>
              <a:rPr lang="de-DE" sz="1200" kern="1200" dirty="0">
                <a:solidFill>
                  <a:schemeClr val="tx1"/>
                </a:solidFill>
                <a:effectLst/>
                <a:latin typeface="+mn-lt"/>
              </a:rPr>
              <a:t>Programmierung als Aktivität präsentieren, die mit Interessen außerhalb des Technologiebereichs zusammenhängt, um Jugendliche leichter zu begeistern. Regen Sie die Fantasie der Kursteilnehmer an, um sie dazu zu bringen, eine bestimmte Leidenschaft in ein Programmierprojekt einzubringen und diese Leidenschaft damit noch weiter zu fördern. </a:t>
            </a:r>
            <a:endParaRPr lang="de-DE" b="1" u="sng" dirty="0"/>
          </a:p>
          <a:p>
            <a:endParaRPr lang="de-DE" b="1" dirty="0"/>
          </a:p>
          <a:p>
            <a:r>
              <a:rPr lang="de-DE" b="1" u="sng" dirty="0"/>
              <a:t>ANMERKUNG FÜR SCHULUNGSLEITER:</a:t>
            </a:r>
            <a:r>
              <a:rPr lang="de-DE" dirty="0"/>
              <a:t> Bitten Sie die Teilnehmer, von ihren Leidenschaften und Ideen zu erzählen.</a:t>
            </a:r>
            <a:endParaRPr lang="de-DE" sz="1200" b="0" u="non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12</a:t>
            </a:fld>
            <a:endParaRPr lang="de-DE"/>
          </a:p>
        </p:txBody>
      </p:sp>
    </p:spTree>
    <p:extLst>
      <p:ext uri="{BB962C8B-B14F-4D97-AF65-F5344CB8AC3E}">
        <p14:creationId xmlns:p14="http://schemas.microsoft.com/office/powerpoint/2010/main" val="1188437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60438" y="1143000"/>
            <a:ext cx="4937125" cy="3086100"/>
          </a:xfrm>
        </p:spPr>
      </p:sp>
      <p:sp>
        <p:nvSpPr>
          <p:cNvPr id="3" name="Notes Placeholder 2"/>
          <p:cNvSpPr>
            <a:spLocks noGrp="1"/>
          </p:cNvSpPr>
          <p:nvPr>
            <p:ph type="body" idx="1"/>
          </p:nvPr>
        </p:nvSpPr>
        <p:spPr/>
        <p:txBody>
          <a:bodyPr/>
          <a:lstStyle/>
          <a:p>
            <a:r>
              <a:rPr lang="de-DE" b="1" u="sng" dirty="0"/>
              <a:t>BEISPIELSCRIPT:</a:t>
            </a:r>
          </a:p>
          <a:p>
            <a:endParaRPr lang="de-DE" b="1" u="sng" dirty="0"/>
          </a:p>
          <a:p>
            <a:r>
              <a:rPr lang="de-DE" b="0" u="none" dirty="0"/>
              <a:t>"Programmieren kann ein Teil von allem sein, was ihr gerne macht!"</a:t>
            </a:r>
          </a:p>
          <a:p>
            <a:endParaRPr lang="de-DE" b="0" u="none" baseline="0" dirty="0"/>
          </a:p>
          <a:p>
            <a:r>
              <a:rPr lang="de-DE" b="0" u="none" baseline="0" dirty="0"/>
              <a:t>*BEISPIELE</a:t>
            </a:r>
          </a:p>
          <a:p>
            <a:pPr marL="628650" lvl="1" indent="-171450">
              <a:buFont typeface="Arial"/>
              <a:buChar char="•"/>
            </a:pPr>
            <a:r>
              <a:rPr lang="de-DE" sz="1200" kern="1200" dirty="0">
                <a:solidFill>
                  <a:schemeClr val="tx1"/>
                </a:solidFill>
                <a:effectLst/>
                <a:latin typeface="+mn-lt"/>
              </a:rPr>
              <a:t>Wenn ihr euch für </a:t>
            </a:r>
            <a:r>
              <a:rPr lang="de-DE" sz="1200" b="1" kern="1200" dirty="0">
                <a:solidFill>
                  <a:schemeClr val="tx1"/>
                </a:solidFill>
                <a:effectLst/>
                <a:latin typeface="+mn-lt"/>
              </a:rPr>
              <a:t>Filme </a:t>
            </a:r>
            <a:r>
              <a:rPr lang="de-DE" sz="1200" kern="1200" dirty="0">
                <a:solidFill>
                  <a:schemeClr val="tx1"/>
                </a:solidFill>
                <a:effectLst/>
                <a:latin typeface="+mn-lt"/>
              </a:rPr>
              <a:t>begeistert, könnt ihr eine App erstellen, in der Filme bewertet und besprochen werden können</a:t>
            </a:r>
            <a:endParaRPr lang="de-DE" dirty="0">
              <a:effectLst/>
            </a:endParaRPr>
          </a:p>
          <a:p>
            <a:pPr marL="628650" lvl="1" indent="-171450">
              <a:buFont typeface="Arial"/>
              <a:buChar char="•"/>
            </a:pPr>
            <a:r>
              <a:rPr lang="de-DE" sz="1200" kern="1200" dirty="0">
                <a:solidFill>
                  <a:schemeClr val="tx1"/>
                </a:solidFill>
                <a:effectLst/>
                <a:latin typeface="+mn-lt"/>
              </a:rPr>
              <a:t>Wer sich für </a:t>
            </a:r>
            <a:r>
              <a:rPr lang="de-DE" sz="1200" b="1" kern="1200" dirty="0">
                <a:solidFill>
                  <a:schemeClr val="tx1"/>
                </a:solidFill>
                <a:effectLst/>
                <a:latin typeface="+mn-lt"/>
              </a:rPr>
              <a:t>Videospiele </a:t>
            </a:r>
            <a:r>
              <a:rPr lang="de-DE" sz="1200" kern="1200" dirty="0">
                <a:solidFill>
                  <a:schemeClr val="tx1"/>
                </a:solidFill>
                <a:effectLst/>
                <a:latin typeface="+mn-lt"/>
              </a:rPr>
              <a:t>begeistert, kann ein eigenes Spiel entwickeln</a:t>
            </a:r>
          </a:p>
          <a:p>
            <a:pPr marL="628650" lvl="1" indent="-171450">
              <a:buFont typeface="Arial"/>
              <a:buChar char="•"/>
            </a:pPr>
            <a:r>
              <a:rPr lang="de-DE" sz="1200" kern="1200" dirty="0">
                <a:solidFill>
                  <a:schemeClr val="tx1"/>
                </a:solidFill>
                <a:effectLst/>
                <a:latin typeface="+mn-lt"/>
              </a:rPr>
              <a:t>Jemand, der </a:t>
            </a:r>
            <a:r>
              <a:rPr lang="de-DE" sz="1200" b="1" kern="1200" dirty="0">
                <a:solidFill>
                  <a:schemeClr val="tx1"/>
                </a:solidFill>
                <a:effectLst/>
                <a:latin typeface="+mn-lt"/>
              </a:rPr>
              <a:t>Sport </a:t>
            </a:r>
            <a:r>
              <a:rPr lang="de-DE" sz="1200" kern="1200" dirty="0">
                <a:solidFill>
                  <a:schemeClr val="tx1"/>
                </a:solidFill>
                <a:effectLst/>
                <a:latin typeface="+mn-lt"/>
              </a:rPr>
              <a:t>mag, kann eine App entwickeln, die alle Statistiken der Lieblingsmannschaft zeigt </a:t>
            </a:r>
          </a:p>
          <a:p>
            <a:pPr marL="628650" lvl="1" indent="-171450">
              <a:buFont typeface="Arial"/>
              <a:buChar char="•"/>
            </a:pPr>
            <a:r>
              <a:rPr lang="de-DE" sz="1200" kern="1200" dirty="0">
                <a:solidFill>
                  <a:schemeClr val="tx1"/>
                </a:solidFill>
                <a:effectLst/>
                <a:latin typeface="+mn-lt"/>
              </a:rPr>
              <a:t>Wenn jemand </a:t>
            </a:r>
            <a:r>
              <a:rPr lang="de-DE" sz="1200" b="1" kern="1200" dirty="0">
                <a:solidFill>
                  <a:schemeClr val="tx1"/>
                </a:solidFill>
                <a:effectLst/>
                <a:latin typeface="+mn-lt"/>
              </a:rPr>
              <a:t>Comics und Superhelden</a:t>
            </a:r>
            <a:r>
              <a:rPr lang="de-DE" sz="1200" kern="1200" dirty="0">
                <a:solidFill>
                  <a:schemeClr val="tx1"/>
                </a:solidFill>
                <a:effectLst/>
                <a:latin typeface="+mn-lt"/>
              </a:rPr>
              <a:t> mag, kann er eine Webseite über seine Lieblingsfiguren aufbauen </a:t>
            </a:r>
            <a:endParaRPr lang="de-DE" dirty="0">
              <a:effectLst/>
            </a:endParaRPr>
          </a:p>
          <a:p>
            <a:endParaRPr lang="de-DE" b="1" u="sng" dirty="0"/>
          </a:p>
          <a:p>
            <a:r>
              <a:rPr lang="de-DE" b="1" u="sng" dirty="0"/>
              <a:t>ZIEL DER FOLIE:</a:t>
            </a:r>
          </a:p>
          <a:p>
            <a:endParaRPr lang="de-DE" b="1" u="sng" dirty="0"/>
          </a:p>
          <a:p>
            <a:pPr marL="0" marR="0" indent="0" algn="l" defTabSz="914400" rtl="0" eaLnBrk="1" fontAlgn="auto" latinLnBrk="0" hangingPunct="1">
              <a:lnSpc>
                <a:spcPct val="100000"/>
              </a:lnSpc>
              <a:spcBef>
                <a:spcPts val="0"/>
              </a:spcBef>
              <a:spcAft>
                <a:spcPts val="0"/>
              </a:spcAft>
              <a:buClrTx/>
              <a:buSzTx/>
              <a:buFontTx/>
              <a:buNone/>
              <a:tabLst/>
              <a:defRPr/>
            </a:pPr>
            <a:r>
              <a:rPr lang="de-DE" sz="1200" kern="1200" dirty="0">
                <a:solidFill>
                  <a:schemeClr val="tx1"/>
                </a:solidFill>
                <a:effectLst/>
                <a:latin typeface="+mn-lt"/>
              </a:rPr>
              <a:t>Betonen, dass sie nicht nur neue Wege finden, beim Programmieren Spaß zu haben und zu entdecken, was Sie damit alles machen</a:t>
            </a:r>
            <a:r>
              <a:rPr lang="de-DE" dirty="0"/>
              <a:t> </a:t>
            </a:r>
            <a:r>
              <a:rPr lang="de-DE" sz="1200" kern="1200" dirty="0">
                <a:solidFill>
                  <a:schemeClr val="tx1"/>
                </a:solidFill>
                <a:effectLst/>
                <a:latin typeface="+mn-lt"/>
              </a:rPr>
              <a:t>können, sondern auch, dass die von Ihnen entwickelten Dinge etwas sind, das sie teilen und mit Freunden gemeinsam benutzen können.</a:t>
            </a:r>
          </a:p>
          <a:p>
            <a:endParaRPr lang="de-DE" b="1" dirty="0"/>
          </a:p>
          <a:p>
            <a:endParaRPr lang="de-DE" sz="1200" b="0" u="none"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de-DE" dirty="0"/>
          </a:p>
          <a:p>
            <a:endParaRPr lang="de-DE" dirty="0"/>
          </a:p>
        </p:txBody>
      </p:sp>
      <p:sp>
        <p:nvSpPr>
          <p:cNvPr id="4" name="Slide Number Placeholder 3"/>
          <p:cNvSpPr>
            <a:spLocks noGrp="1"/>
          </p:cNvSpPr>
          <p:nvPr>
            <p:ph type="sldNum" sz="quarter" idx="10"/>
          </p:nvPr>
        </p:nvSpPr>
        <p:spPr>
          <a:xfrm>
            <a:off x="3884613" y="8685213"/>
            <a:ext cx="2971800" cy="458787"/>
          </a:xfrm>
        </p:spPr>
        <p:txBody>
          <a:bodyPr/>
          <a:lstStyle/>
          <a:p>
            <a:fld id="{88F0EC2C-E6BA-F248-9EDA-113245C923E1}" type="slidenum">
              <a:rPr lang="en-US" smtClean="0"/>
              <a:t>13</a:t>
            </a:fld>
            <a:endParaRPr lang="de-DE"/>
          </a:p>
        </p:txBody>
      </p:sp>
    </p:spTree>
    <p:extLst>
      <p:ext uri="{BB962C8B-B14F-4D97-AF65-F5344CB8AC3E}">
        <p14:creationId xmlns:p14="http://schemas.microsoft.com/office/powerpoint/2010/main" val="713397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14400" marR="0" lvl="2" indent="0" algn="l" defTabSz="914400" rtl="0" eaLnBrk="1" fontAlgn="auto" latinLnBrk="0" hangingPunct="1">
              <a:lnSpc>
                <a:spcPct val="100000"/>
              </a:lnSpc>
              <a:spcBef>
                <a:spcPts val="0"/>
              </a:spcBef>
              <a:spcAft>
                <a:spcPts val="0"/>
              </a:spcAft>
              <a:buClrTx/>
              <a:buSzTx/>
              <a:buFontTx/>
              <a:buNone/>
              <a:tabLst/>
              <a:defRPr/>
            </a:pPr>
            <a:r>
              <a:rPr lang="en-US" b="1" u="sng" dirty="0"/>
              <a:t>BEISPIELSCRIPT:</a:t>
            </a:r>
          </a:p>
          <a:p>
            <a:pPr lvl="2"/>
            <a:endParaRPr lang="en-US" b="1" u="sng" dirty="0"/>
          </a:p>
          <a:p>
            <a:pPr marL="914400" marR="0" lvl="2" indent="0" algn="l" defTabSz="914400" rtl="0" eaLnBrk="1" fontAlgn="auto" latinLnBrk="0" hangingPunct="1">
              <a:lnSpc>
                <a:spcPct val="100000"/>
              </a:lnSpc>
              <a:spcBef>
                <a:spcPts val="0"/>
              </a:spcBef>
              <a:spcAft>
                <a:spcPts val="0"/>
              </a:spcAft>
              <a:buClrTx/>
              <a:buSzTx/>
              <a:buFontTx/>
              <a:buNone/>
              <a:tabLst/>
              <a:defRPr/>
            </a:pPr>
            <a:r>
              <a:rPr lang="de-DE" sz="1200" b="1" u="sng" kern="1200" dirty="0">
                <a:solidFill>
                  <a:schemeClr val="tx1"/>
                </a:solidFill>
                <a:effectLst/>
                <a:latin typeface="+mn-lt"/>
                <a:ea typeface="+mn-ea"/>
                <a:cs typeface="+mn-cs"/>
              </a:rPr>
              <a:t>Seid ihr bereit zum programmieren? Dann lasst uns beginnen! In der heutigen Hour </a:t>
            </a:r>
            <a:r>
              <a:rPr lang="de-DE" sz="1200" b="1" u="sng" kern="1200" dirty="0" err="1">
                <a:solidFill>
                  <a:schemeClr val="tx1"/>
                </a:solidFill>
                <a:effectLst/>
                <a:latin typeface="+mn-lt"/>
                <a:ea typeface="+mn-ea"/>
                <a:cs typeface="+mn-cs"/>
              </a:rPr>
              <a:t>of</a:t>
            </a:r>
            <a:r>
              <a:rPr lang="de-DE" sz="1200" b="1" u="sng" kern="1200" dirty="0">
                <a:solidFill>
                  <a:schemeClr val="tx1"/>
                </a:solidFill>
                <a:effectLst/>
                <a:latin typeface="+mn-lt"/>
                <a:ea typeface="+mn-ea"/>
                <a:cs typeface="+mn-cs"/>
              </a:rPr>
              <a:t> Code erlernen wir das Programmieren anhand eines Tutorials, das vom Computerspiel </a:t>
            </a:r>
            <a:r>
              <a:rPr lang="de-DE" sz="1200" b="1" u="sng" kern="1200" dirty="0" err="1">
                <a:solidFill>
                  <a:schemeClr val="tx1"/>
                </a:solidFill>
                <a:effectLst/>
                <a:latin typeface="+mn-lt"/>
                <a:ea typeface="+mn-ea"/>
                <a:cs typeface="+mn-cs"/>
              </a:rPr>
              <a:t>Mindcraft</a:t>
            </a:r>
            <a:r>
              <a:rPr lang="de-DE" sz="1200" b="1" u="sng" kern="1200" dirty="0">
                <a:solidFill>
                  <a:schemeClr val="tx1"/>
                </a:solidFill>
                <a:effectLst/>
                <a:latin typeface="+mn-lt"/>
                <a:ea typeface="+mn-ea"/>
                <a:cs typeface="+mn-cs"/>
              </a:rPr>
              <a:t> inspiriert wurde. Die Übungen beinhalten Figuren und Konzepte aus </a:t>
            </a:r>
            <a:r>
              <a:rPr lang="de-DE" sz="1200" b="1" u="sng" kern="1200" dirty="0" err="1">
                <a:solidFill>
                  <a:schemeClr val="tx1"/>
                </a:solidFill>
                <a:effectLst/>
                <a:latin typeface="+mn-lt"/>
                <a:ea typeface="+mn-ea"/>
                <a:cs typeface="+mn-cs"/>
              </a:rPr>
              <a:t>Mindcraft</a:t>
            </a:r>
            <a:r>
              <a:rPr lang="de-DE" sz="1200" b="1" u="sng" kern="1200" dirty="0">
                <a:solidFill>
                  <a:schemeClr val="tx1"/>
                </a:solidFill>
                <a:effectLst/>
                <a:latin typeface="+mn-lt"/>
                <a:ea typeface="+mn-ea"/>
                <a:cs typeface="+mn-cs"/>
              </a:rPr>
              <a:t>, allerdings </a:t>
            </a:r>
            <a:r>
              <a:rPr lang="de-DE" sz="1200" b="1" u="sng" kern="1200" dirty="0" err="1">
                <a:solidFill>
                  <a:schemeClr val="tx1"/>
                </a:solidFill>
                <a:effectLst/>
                <a:latin typeface="+mn-lt"/>
                <a:ea typeface="+mn-ea"/>
                <a:cs typeface="+mn-cs"/>
              </a:rPr>
              <a:t>ahndelt</a:t>
            </a:r>
            <a:r>
              <a:rPr lang="de-DE" sz="1200" b="1" u="sng" kern="1200" dirty="0">
                <a:solidFill>
                  <a:schemeClr val="tx1"/>
                </a:solidFill>
                <a:effectLst/>
                <a:latin typeface="+mn-lt"/>
                <a:ea typeface="+mn-ea"/>
                <a:cs typeface="+mn-cs"/>
              </a:rPr>
              <a:t> es sich nicht um das Spiel selbst. Die Übungen bringen euch auf eine Entdeckungstour zu Land, sowie über und unter Wasser. Dabei lernt ihr den Umgang mit Schleifen und Funktionen</a:t>
            </a:r>
            <a:r>
              <a:rPr lang="de-DE" sz="1200" b="1" u="sng" kern="1200" baseline="0" dirty="0">
                <a:solidFill>
                  <a:schemeClr val="tx1"/>
                </a:solidFill>
                <a:effectLst/>
                <a:latin typeface="+mn-lt"/>
                <a:ea typeface="+mn-ea"/>
                <a:cs typeface="+mn-cs"/>
              </a:rPr>
              <a:t> kennen</a:t>
            </a:r>
            <a:r>
              <a:rPr lang="de-DE" sz="1200" b="1" u="sng" kern="1200" dirty="0">
                <a:solidFill>
                  <a:schemeClr val="tx1"/>
                </a:solidFill>
                <a:effectLst/>
                <a:latin typeface="+mn-lt"/>
                <a:ea typeface="+mn-ea"/>
                <a:cs typeface="+mn-cs"/>
              </a:rPr>
              <a:t>, um eure eigenen Lösungen zu entwickeln. </a:t>
            </a:r>
            <a:endParaRPr lang="en-US" b="0" u="none" dirty="0"/>
          </a:p>
          <a:p>
            <a:pPr lvl="2"/>
            <a:endParaRPr lang="en-US" b="0" u="none" dirty="0"/>
          </a:p>
          <a:p>
            <a:pPr lvl="2"/>
            <a:r>
              <a:rPr lang="en-US" b="1" u="sng" dirty="0" err="1"/>
              <a:t>Folienziel</a:t>
            </a:r>
            <a:r>
              <a:rPr lang="en-US" b="1" u="sng" dirty="0"/>
              <a:t>:</a:t>
            </a:r>
          </a:p>
          <a:p>
            <a:pPr marL="914400" marR="0" lvl="2" indent="0" algn="l" defTabSz="914400" rtl="0" eaLnBrk="1" fontAlgn="auto" latinLnBrk="0" hangingPunct="1">
              <a:lnSpc>
                <a:spcPct val="100000"/>
              </a:lnSpc>
              <a:spcBef>
                <a:spcPts val="0"/>
              </a:spcBef>
              <a:spcAft>
                <a:spcPts val="0"/>
              </a:spcAft>
              <a:buClrTx/>
              <a:buSzTx/>
              <a:buFontTx/>
              <a:buNone/>
              <a:tabLst/>
              <a:defRPr/>
            </a:pPr>
            <a:endParaRPr lang="en-US" b="0" u="none" dirty="0"/>
          </a:p>
          <a:p>
            <a:pPr marL="914400" marR="0" lvl="2" indent="0" algn="l" defTabSz="914400" rtl="0" eaLnBrk="1" fontAlgn="auto" latinLnBrk="0" hangingPunct="1">
              <a:lnSpc>
                <a:spcPct val="100000"/>
              </a:lnSpc>
              <a:spcBef>
                <a:spcPts val="0"/>
              </a:spcBef>
              <a:spcAft>
                <a:spcPts val="0"/>
              </a:spcAft>
              <a:buClrTx/>
              <a:buSzTx/>
              <a:buFontTx/>
              <a:buNone/>
              <a:tabLst/>
              <a:defRPr/>
            </a:pPr>
            <a:r>
              <a:rPr lang="en-US" b="0" u="none" dirty="0" err="1"/>
              <a:t>Einführung</a:t>
            </a:r>
            <a:r>
              <a:rPr lang="en-US" b="0" u="none" dirty="0"/>
              <a:t> in die Hour of Code</a:t>
            </a:r>
            <a:endParaRPr lang="en-US" sz="1200" dirty="0">
              <a:solidFill>
                <a:schemeClr val="bg1"/>
              </a:solidFill>
              <a:latin typeface="Segoe UI Light" panose="020B0502040204020203" pitchFamily="34" charset="0"/>
              <a:ea typeface="Segoe Pro Light" charset="0"/>
              <a:cs typeface="Segoe UI Light" panose="020B0502040204020203" pitchFamily="34" charset="0"/>
            </a:endParaRPr>
          </a:p>
          <a:p>
            <a:pPr lvl="2"/>
            <a:endParaRPr lang="en-US" b="1" dirty="0"/>
          </a:p>
          <a:p>
            <a:pPr marL="914400" marR="0" lvl="2" indent="0" algn="l" defTabSz="914400" rtl="0" eaLnBrk="1" fontAlgn="auto" latinLnBrk="0" hangingPunct="1">
              <a:lnSpc>
                <a:spcPct val="100000"/>
              </a:lnSpc>
              <a:spcBef>
                <a:spcPts val="0"/>
              </a:spcBef>
              <a:spcAft>
                <a:spcPts val="0"/>
              </a:spcAft>
              <a:buClrTx/>
              <a:buSzTx/>
              <a:buFontTx/>
              <a:buNone/>
              <a:tabLst/>
              <a:defRPr/>
            </a:pPr>
            <a:r>
              <a:rPr lang="en-US" b="1" u="sng" dirty="0" err="1"/>
              <a:t>Anmerkungen</a:t>
            </a:r>
            <a:r>
              <a:rPr lang="en-US" b="1" u="sng" dirty="0"/>
              <a:t> </a:t>
            </a:r>
            <a:r>
              <a:rPr lang="en-US" b="1" u="sng" dirty="0" err="1"/>
              <a:t>für</a:t>
            </a:r>
            <a:r>
              <a:rPr lang="en-US" b="1" u="sng" dirty="0"/>
              <a:t> den Moderator:</a:t>
            </a:r>
          </a:p>
          <a:p>
            <a:pPr lvl="2">
              <a:defRPr/>
            </a:pPr>
            <a:r>
              <a:rPr lang="en-US" b="0" dirty="0"/>
              <a:t>Es</a:t>
            </a:r>
            <a:r>
              <a:rPr lang="en-US" b="0" baseline="0" dirty="0"/>
              <a:t> </a:t>
            </a:r>
            <a:r>
              <a:rPr lang="en-US" b="0" baseline="0" dirty="0" err="1"/>
              <a:t>sind</a:t>
            </a:r>
            <a:r>
              <a:rPr lang="en-US" b="0" baseline="0" dirty="0"/>
              <a:t> </a:t>
            </a:r>
            <a:r>
              <a:rPr lang="en-US" b="0" baseline="0" dirty="0" err="1"/>
              <a:t>mehr</a:t>
            </a:r>
            <a:r>
              <a:rPr lang="en-US" b="0" baseline="0" dirty="0"/>
              <a:t> </a:t>
            </a:r>
            <a:r>
              <a:rPr lang="en-US" b="0" baseline="0" dirty="0" err="1"/>
              <a:t>als</a:t>
            </a:r>
            <a:r>
              <a:rPr lang="en-US" b="0" baseline="0" dirty="0"/>
              <a:t> </a:t>
            </a:r>
            <a:r>
              <a:rPr lang="en-US" b="0" baseline="0" dirty="0" err="1"/>
              <a:t>nur</a:t>
            </a:r>
            <a:r>
              <a:rPr lang="en-US" b="0" baseline="0" dirty="0"/>
              <a:t> </a:t>
            </a:r>
            <a:r>
              <a:rPr lang="en-US" b="0" baseline="0" dirty="0" err="1"/>
              <a:t>ein</a:t>
            </a:r>
            <a:r>
              <a:rPr lang="en-US" b="0" baseline="0" dirty="0"/>
              <a:t> Tutorial </a:t>
            </a:r>
            <a:r>
              <a:rPr lang="en-US" b="0" baseline="0" dirty="0" err="1"/>
              <a:t>verfügbar</a:t>
            </a:r>
            <a:r>
              <a:rPr lang="en-US" b="0" baseline="0" dirty="0"/>
              <a:t>. </a:t>
            </a:r>
            <a:r>
              <a:rPr lang="en-US" b="0" baseline="0" dirty="0" err="1"/>
              <a:t>Beginnen</a:t>
            </a:r>
            <a:r>
              <a:rPr lang="en-US" b="0" baseline="0" dirty="0"/>
              <a:t> Sie </a:t>
            </a:r>
            <a:r>
              <a:rPr lang="en-US" b="0" baseline="0" dirty="0" err="1"/>
              <a:t>mit</a:t>
            </a:r>
            <a:r>
              <a:rPr lang="en-US" b="0" baseline="0" dirty="0"/>
              <a:t> dem </a:t>
            </a:r>
            <a:r>
              <a:rPr lang="en-US" b="0" baseline="0" dirty="0" err="1"/>
              <a:t>aktuell</a:t>
            </a:r>
            <a:r>
              <a:rPr lang="en-US" b="0" baseline="0" dirty="0"/>
              <a:t> </a:t>
            </a:r>
            <a:r>
              <a:rPr lang="en-US" b="0" baseline="0" dirty="0" err="1"/>
              <a:t>erschienenen</a:t>
            </a:r>
            <a:r>
              <a:rPr lang="en-US" b="0" baseline="0" dirty="0"/>
              <a:t> und </a:t>
            </a:r>
            <a:r>
              <a:rPr lang="en-US" b="0" baseline="0" dirty="0" err="1"/>
              <a:t>bieten</a:t>
            </a:r>
            <a:r>
              <a:rPr lang="en-US" b="0" baseline="0" dirty="0"/>
              <a:t> Sie die </a:t>
            </a:r>
            <a:r>
              <a:rPr lang="en-US" b="0" baseline="0" dirty="0" err="1"/>
              <a:t>weiteren</a:t>
            </a:r>
            <a:r>
              <a:rPr lang="en-US" b="0" baseline="0" dirty="0"/>
              <a:t> an, </a:t>
            </a:r>
            <a:r>
              <a:rPr lang="en-US" b="0" baseline="0" dirty="0" err="1"/>
              <a:t>sobald</a:t>
            </a:r>
            <a:r>
              <a:rPr lang="en-US" b="0" baseline="0" dirty="0"/>
              <a:t> die </a:t>
            </a:r>
            <a:r>
              <a:rPr lang="en-US" b="0" baseline="0" dirty="0" err="1"/>
              <a:t>Teilnehmer</a:t>
            </a:r>
            <a:r>
              <a:rPr lang="en-US" b="0" baseline="0" dirty="0"/>
              <a:t> </a:t>
            </a:r>
            <a:r>
              <a:rPr lang="en-US" b="0" baseline="0" dirty="0" err="1"/>
              <a:t>frühzeitig</a:t>
            </a:r>
            <a:r>
              <a:rPr lang="en-US" b="0" baseline="0" dirty="0"/>
              <a:t> </a:t>
            </a:r>
            <a:r>
              <a:rPr lang="en-US" b="0" baseline="0" dirty="0" err="1"/>
              <a:t>fertig</a:t>
            </a:r>
            <a:r>
              <a:rPr lang="en-US" b="0" baseline="0" dirty="0"/>
              <a:t> </a:t>
            </a:r>
            <a:r>
              <a:rPr lang="en-US" b="0" baseline="0" dirty="0" err="1"/>
              <a:t>werden</a:t>
            </a:r>
            <a:r>
              <a:rPr lang="en-US" b="0" baseline="0" dirty="0"/>
              <a:t>. </a:t>
            </a:r>
            <a:r>
              <a:rPr lang="en-US" b="0" baseline="0" dirty="0" err="1"/>
              <a:t>Jedes</a:t>
            </a:r>
            <a:r>
              <a:rPr lang="en-US" b="0" baseline="0" dirty="0"/>
              <a:t> der Tutorials </a:t>
            </a:r>
            <a:r>
              <a:rPr lang="en-US" b="0" baseline="0" dirty="0" err="1"/>
              <a:t>behandelt</a:t>
            </a:r>
            <a:r>
              <a:rPr lang="en-US" b="0" baseline="0" dirty="0"/>
              <a:t> </a:t>
            </a:r>
            <a:r>
              <a:rPr lang="en-US" b="0" baseline="0" dirty="0" err="1"/>
              <a:t>verschiedene</a:t>
            </a:r>
            <a:r>
              <a:rPr lang="en-US" b="0" baseline="0" dirty="0"/>
              <a:t> </a:t>
            </a:r>
            <a:r>
              <a:rPr lang="en-US" b="0" baseline="0" dirty="0" err="1"/>
              <a:t>Konzepte</a:t>
            </a:r>
            <a:r>
              <a:rPr lang="en-US" b="0" baseline="0" dirty="0"/>
              <a:t>, </a:t>
            </a:r>
            <a:r>
              <a:rPr lang="en-US" b="0" baseline="0" dirty="0" err="1"/>
              <a:t>deshalb</a:t>
            </a:r>
            <a:r>
              <a:rPr lang="en-US" b="0" baseline="0" dirty="0"/>
              <a:t> </a:t>
            </a:r>
            <a:r>
              <a:rPr lang="en-US" b="0" baseline="0" dirty="0" err="1"/>
              <a:t>empfehlen</a:t>
            </a:r>
            <a:r>
              <a:rPr lang="en-US" b="0" baseline="0" dirty="0"/>
              <a:t> </a:t>
            </a:r>
            <a:r>
              <a:rPr lang="en-US" b="0" baseline="0" dirty="0" err="1"/>
              <a:t>wir</a:t>
            </a:r>
            <a:r>
              <a:rPr lang="en-US" b="0" baseline="0" dirty="0"/>
              <a:t> die </a:t>
            </a:r>
            <a:r>
              <a:rPr lang="en-US" b="0" baseline="0" dirty="0" err="1"/>
              <a:t>Absolvierung</a:t>
            </a:r>
            <a:r>
              <a:rPr lang="en-US" b="0" baseline="0" dirty="0"/>
              <a:t> </a:t>
            </a:r>
            <a:r>
              <a:rPr lang="en-US" b="0" baseline="0" dirty="0" err="1"/>
              <a:t>aller</a:t>
            </a:r>
            <a:r>
              <a:rPr lang="en-US" b="0" baseline="0" dirty="0"/>
              <a:t> Tutorials.</a:t>
            </a:r>
            <a:endParaRPr lang="en-US" b="0" dirty="0"/>
          </a:p>
          <a:p>
            <a:pPr lvl="2"/>
            <a:endParaRPr lang="en-US" sz="1200" b="1" u="sng" kern="1200" baseline="0" dirty="0">
              <a:solidFill>
                <a:schemeClr val="tx1"/>
              </a:solidFill>
              <a:effectLst/>
              <a:latin typeface="+mn-lt"/>
              <a:ea typeface="+mn-ea"/>
              <a:cs typeface="+mn-cs"/>
            </a:endParaRPr>
          </a:p>
          <a:p>
            <a:pPr lvl="2"/>
            <a:r>
              <a:rPr lang="en-US" sz="1200" b="1" u="sng" kern="1200" baseline="0" dirty="0">
                <a:solidFill>
                  <a:schemeClr val="tx1"/>
                </a:solidFill>
                <a:effectLst/>
                <a:latin typeface="+mn-lt"/>
                <a:ea typeface="+mn-ea"/>
                <a:cs typeface="+mn-cs"/>
              </a:rPr>
              <a:t>Falls </a:t>
            </a:r>
            <a:r>
              <a:rPr lang="en-US" sz="1200" b="1" u="sng" kern="1200" baseline="0" dirty="0" err="1">
                <a:solidFill>
                  <a:schemeClr val="tx1"/>
                </a:solidFill>
                <a:effectLst/>
                <a:latin typeface="+mn-lt"/>
                <a:ea typeface="+mn-ea"/>
                <a:cs typeface="+mn-cs"/>
              </a:rPr>
              <a:t>nicht</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jeder</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Teilnehmer</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ein</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Gerät</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erhalten</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kann</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lassen</a:t>
            </a:r>
            <a:r>
              <a:rPr lang="en-US" sz="1200" b="1" u="sng" kern="1200" baseline="0" dirty="0">
                <a:solidFill>
                  <a:schemeClr val="tx1"/>
                </a:solidFill>
                <a:effectLst/>
                <a:latin typeface="+mn-lt"/>
                <a:ea typeface="+mn-ea"/>
                <a:cs typeface="+mn-cs"/>
              </a:rPr>
              <a:t> Sie </a:t>
            </a:r>
            <a:r>
              <a:rPr lang="en-US" sz="1200" b="1" u="sng" kern="1200" baseline="0" dirty="0" err="1">
                <a:solidFill>
                  <a:schemeClr val="tx1"/>
                </a:solidFill>
                <a:effectLst/>
                <a:latin typeface="+mn-lt"/>
                <a:ea typeface="+mn-ea"/>
                <a:cs typeface="+mn-cs"/>
              </a:rPr>
              <a:t>jeweils</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zwei</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Teilnehmer</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ein</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Gerät</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teilen</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Dabei</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soll</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sich</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nach</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jeder</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Lektion</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abgewechselt</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werden</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Wir</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empfehlen</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dass</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jeder</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Teilnehmer</a:t>
            </a:r>
            <a:r>
              <a:rPr lang="en-US" sz="1200" b="1" u="sng" kern="1200" baseline="0" dirty="0">
                <a:solidFill>
                  <a:schemeClr val="tx1"/>
                </a:solidFill>
                <a:effectLst/>
                <a:latin typeface="+mn-lt"/>
                <a:ea typeface="+mn-ea"/>
                <a:cs typeface="+mn-cs"/>
              </a:rPr>
              <a:t> die Puzzles </a:t>
            </a:r>
            <a:r>
              <a:rPr lang="en-US" sz="1200" b="1" u="sng" kern="1200" baseline="0" dirty="0" err="1">
                <a:solidFill>
                  <a:schemeClr val="tx1"/>
                </a:solidFill>
                <a:effectLst/>
                <a:latin typeface="+mn-lt"/>
                <a:ea typeface="+mn-ea"/>
                <a:cs typeface="+mn-cs"/>
              </a:rPr>
              <a:t>alleine</a:t>
            </a:r>
            <a:r>
              <a:rPr lang="en-US" sz="1200" b="1" u="sng" kern="1200" baseline="0" dirty="0">
                <a:solidFill>
                  <a:schemeClr val="tx1"/>
                </a:solidFill>
                <a:effectLst/>
                <a:latin typeface="+mn-lt"/>
                <a:ea typeface="+mn-ea"/>
                <a:cs typeface="+mn-cs"/>
              </a:rPr>
              <a:t> </a:t>
            </a:r>
            <a:r>
              <a:rPr lang="de-DE" sz="1200" b="1" u="sng" kern="1200" baseline="0" dirty="0">
                <a:solidFill>
                  <a:schemeClr val="tx1"/>
                </a:solidFill>
                <a:effectLst/>
                <a:latin typeface="+mn-lt"/>
                <a:ea typeface="+mn-ea"/>
                <a:cs typeface="+mn-cs"/>
              </a:rPr>
              <a:t>löst</a:t>
            </a:r>
            <a:r>
              <a:rPr lang="en-US" sz="1200" b="1" u="sng" kern="1200" baseline="0" dirty="0">
                <a:solidFill>
                  <a:schemeClr val="tx1"/>
                </a:solidFill>
                <a:effectLst/>
                <a:latin typeface="+mn-lt"/>
                <a:ea typeface="+mn-ea"/>
                <a:cs typeface="+mn-cs"/>
              </a:rPr>
              <a:t> so </a:t>
            </a:r>
            <a:r>
              <a:rPr lang="en-US" sz="1200" b="1" u="sng" kern="1200" baseline="0" dirty="0" err="1">
                <a:solidFill>
                  <a:schemeClr val="tx1"/>
                </a:solidFill>
                <a:effectLst/>
                <a:latin typeface="+mn-lt"/>
                <a:ea typeface="+mn-ea"/>
                <a:cs typeface="+mn-cs"/>
              </a:rPr>
              <a:t>dass</a:t>
            </a:r>
            <a:r>
              <a:rPr lang="en-US" sz="1200" b="1" u="sng" kern="1200" baseline="0" dirty="0">
                <a:solidFill>
                  <a:schemeClr val="tx1"/>
                </a:solidFill>
                <a:effectLst/>
                <a:latin typeface="+mn-lt"/>
                <a:ea typeface="+mn-ea"/>
                <a:cs typeface="+mn-cs"/>
              </a:rPr>
              <a:t> der </a:t>
            </a:r>
            <a:r>
              <a:rPr lang="en-US" sz="1200" b="1" u="sng" kern="1200" baseline="0" dirty="0" err="1">
                <a:solidFill>
                  <a:schemeClr val="tx1"/>
                </a:solidFill>
                <a:effectLst/>
                <a:latin typeface="+mn-lt"/>
                <a:ea typeface="+mn-ea"/>
                <a:cs typeface="+mn-cs"/>
              </a:rPr>
              <a:t>anderen</a:t>
            </a:r>
            <a:r>
              <a:rPr lang="en-US" sz="1200" b="1" u="sng" kern="1200" baseline="0" dirty="0">
                <a:solidFill>
                  <a:schemeClr val="tx1"/>
                </a:solidFill>
                <a:effectLst/>
                <a:latin typeface="+mn-lt"/>
                <a:ea typeface="+mn-ea"/>
                <a:cs typeface="+mn-cs"/>
              </a:rPr>
              <a:t> Person </a:t>
            </a:r>
            <a:r>
              <a:rPr lang="en-US" sz="1200" b="1" u="sng" kern="1200" baseline="0" dirty="0" err="1">
                <a:solidFill>
                  <a:schemeClr val="tx1"/>
                </a:solidFill>
                <a:effectLst/>
                <a:latin typeface="+mn-lt"/>
                <a:ea typeface="+mn-ea"/>
                <a:cs typeface="+mn-cs"/>
              </a:rPr>
              <a:t>jeweils</a:t>
            </a:r>
            <a:r>
              <a:rPr lang="en-US" sz="1200" b="1" u="sng" kern="1200" baseline="0" dirty="0">
                <a:solidFill>
                  <a:schemeClr val="tx1"/>
                </a:solidFill>
                <a:effectLst/>
                <a:latin typeface="+mn-lt"/>
                <a:ea typeface="+mn-ea"/>
                <a:cs typeface="+mn-cs"/>
              </a:rPr>
              <a:t> die “</a:t>
            </a:r>
            <a:r>
              <a:rPr lang="en-US" sz="1200" b="1" u="sng" kern="1200" baseline="0" dirty="0" err="1">
                <a:solidFill>
                  <a:schemeClr val="tx1"/>
                </a:solidFill>
                <a:effectLst/>
                <a:latin typeface="+mn-lt"/>
                <a:ea typeface="+mn-ea"/>
                <a:cs typeface="+mn-cs"/>
              </a:rPr>
              <a:t>Beobachter</a:t>
            </a:r>
            <a:r>
              <a:rPr lang="en-US" sz="1200" b="1" u="sng" kern="1200" baseline="0" dirty="0">
                <a:solidFill>
                  <a:schemeClr val="tx1"/>
                </a:solidFill>
                <a:effectLst/>
                <a:latin typeface="+mn-lt"/>
                <a:ea typeface="+mn-ea"/>
                <a:cs typeface="+mn-cs"/>
              </a:rPr>
              <a:t>- oder </a:t>
            </a:r>
            <a:r>
              <a:rPr lang="en-US" sz="1200" b="1" u="sng" kern="1200" baseline="0" dirty="0" err="1">
                <a:solidFill>
                  <a:schemeClr val="tx1"/>
                </a:solidFill>
                <a:effectLst/>
                <a:latin typeface="+mn-lt"/>
                <a:ea typeface="+mn-ea"/>
                <a:cs typeface="+mn-cs"/>
              </a:rPr>
              <a:t>Aufpasserrolle</a:t>
            </a:r>
            <a:r>
              <a:rPr lang="en-US" sz="1200" b="1" u="sng" kern="1200" baseline="0" dirty="0">
                <a:solidFill>
                  <a:schemeClr val="tx1"/>
                </a:solidFill>
                <a:effectLst/>
                <a:latin typeface="+mn-lt"/>
                <a:ea typeface="+mn-ea"/>
                <a:cs typeface="+mn-cs"/>
              </a:rPr>
              <a:t>” </a:t>
            </a:r>
            <a:r>
              <a:rPr lang="en-US" sz="1200" b="1" u="sng" kern="1200" baseline="0" dirty="0" err="1">
                <a:solidFill>
                  <a:schemeClr val="tx1"/>
                </a:solidFill>
                <a:effectLst/>
                <a:latin typeface="+mn-lt"/>
                <a:ea typeface="+mn-ea"/>
                <a:cs typeface="+mn-cs"/>
              </a:rPr>
              <a:t>zukommt</a:t>
            </a:r>
            <a:r>
              <a:rPr lang="en-US" sz="1200" b="1" u="sng" kern="1200" baseline="0" dirty="0">
                <a:solidFill>
                  <a:schemeClr val="tx1"/>
                </a:solidFill>
                <a:effectLst/>
                <a:latin typeface="+mn-lt"/>
                <a:ea typeface="+mn-ea"/>
                <a:cs typeface="+mn-cs"/>
              </a:rPr>
              <a:t>.</a:t>
            </a:r>
          </a:p>
          <a:p>
            <a:pPr lvl="2"/>
            <a:endParaRPr lang="en-US" sz="1200" kern="1200" dirty="0">
              <a:solidFill>
                <a:schemeClr val="tx1"/>
              </a:solidFill>
              <a:effectLst/>
              <a:latin typeface="+mn-lt"/>
              <a:ea typeface="+mn-ea"/>
              <a:cs typeface="+mn-cs"/>
            </a:endParaRPr>
          </a:p>
          <a:p>
            <a:pPr marL="1085850" marR="0" lvl="2" indent="-171450" algn="l" defTabSz="914400" rtl="0" eaLnBrk="1" fontAlgn="auto" latinLnBrk="0" hangingPunct="1">
              <a:lnSpc>
                <a:spcPct val="100000"/>
              </a:lnSpc>
              <a:spcBef>
                <a:spcPts val="0"/>
              </a:spcBef>
              <a:spcAft>
                <a:spcPts val="0"/>
              </a:spcAft>
              <a:buClrTx/>
              <a:buSzTx/>
              <a:buFont typeface="Arial"/>
              <a:buChar char="•"/>
              <a:tabLst/>
              <a:defRPr/>
            </a:pPr>
            <a:r>
              <a:rPr lang="en-US" sz="1200" b="0" u="none" kern="1200" dirty="0">
                <a:solidFill>
                  <a:schemeClr val="tx1"/>
                </a:solidFill>
                <a:effectLst/>
                <a:latin typeface="+mn-lt"/>
                <a:ea typeface="+mn-ea"/>
                <a:cs typeface="+mn-cs"/>
              </a:rPr>
              <a:t>Nach 15</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Minuten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gratulieren</a:t>
            </a:r>
            <a:r>
              <a:rPr lang="en-US" sz="1200" b="0" u="none" kern="1200" baseline="0" dirty="0">
                <a:solidFill>
                  <a:schemeClr val="tx1"/>
                </a:solidFill>
                <a:effectLst/>
                <a:latin typeface="+mn-lt"/>
                <a:ea typeface="+mn-ea"/>
                <a:cs typeface="+mn-cs"/>
              </a:rPr>
              <a:t> Sie den </a:t>
            </a:r>
            <a:r>
              <a:rPr lang="en-US" sz="1200" b="0" u="none" kern="1200" baseline="0" dirty="0" err="1">
                <a:solidFill>
                  <a:schemeClr val="tx1"/>
                </a:solidFill>
                <a:effectLst/>
                <a:latin typeface="+mn-lt"/>
                <a:ea typeface="+mn-ea"/>
                <a:cs typeface="+mn-cs"/>
              </a:rPr>
              <a:t>Teilnehmern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für</a:t>
            </a:r>
            <a:r>
              <a:rPr lang="en-US" sz="1200" b="0" u="none" kern="1200" baseline="0" dirty="0">
                <a:solidFill>
                  <a:schemeClr val="tx1"/>
                </a:solidFill>
                <a:effectLst/>
                <a:latin typeface="+mn-lt"/>
                <a:ea typeface="+mn-ea"/>
                <a:cs typeface="+mn-cs"/>
              </a:rPr>
              <a:t> den </a:t>
            </a:r>
            <a:r>
              <a:rPr lang="en-US" sz="1200" b="0" u="none" kern="1200" baseline="0" dirty="0" err="1">
                <a:solidFill>
                  <a:schemeClr val="tx1"/>
                </a:solidFill>
                <a:effectLst/>
                <a:latin typeface="+mn-lt"/>
                <a:ea typeface="+mn-ea"/>
                <a:cs typeface="+mn-cs"/>
              </a:rPr>
              <a:t>erreichten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Fortschritt</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sowie</a:t>
            </a:r>
            <a:r>
              <a:rPr lang="en-US" sz="1200" b="0" u="none" kern="1200" baseline="0" dirty="0">
                <a:solidFill>
                  <a:schemeClr val="tx1"/>
                </a:solidFill>
                <a:effectLst/>
                <a:latin typeface="+mn-lt"/>
                <a:ea typeface="+mn-ea"/>
                <a:cs typeface="+mn-cs"/>
              </a:rPr>
              <a:t> den </a:t>
            </a:r>
            <a:r>
              <a:rPr lang="en-US" sz="1200" b="0" u="none" kern="1200" baseline="0" dirty="0" err="1">
                <a:solidFill>
                  <a:schemeClr val="tx1"/>
                </a:solidFill>
                <a:effectLst/>
                <a:latin typeface="+mn-lt"/>
                <a:ea typeface="+mn-ea"/>
                <a:cs typeface="+mn-cs"/>
              </a:rPr>
              <a:t>Programmcode</a:t>
            </a:r>
            <a:r>
              <a:rPr lang="en-US" sz="1200" b="0" u="none" kern="1200" baseline="0" dirty="0">
                <a:solidFill>
                  <a:schemeClr val="tx1"/>
                </a:solidFill>
                <a:effectLst/>
                <a:latin typeface="+mn-lt"/>
                <a:ea typeface="+mn-ea"/>
                <a:cs typeface="+mn-cs"/>
              </a:rPr>
              <a:t> den </a:t>
            </a:r>
            <a:r>
              <a:rPr lang="en-US" sz="1200" b="0" u="none" kern="1200" baseline="0" dirty="0" err="1">
                <a:solidFill>
                  <a:schemeClr val="tx1"/>
                </a:solidFill>
                <a:effectLst/>
                <a:latin typeface="+mn-lt"/>
                <a:ea typeface="+mn-ea"/>
                <a:cs typeface="+mn-cs"/>
              </a:rPr>
              <a:t>Sie</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geschriebenhaben</a:t>
            </a:r>
            <a:endParaRPr lang="en-US" sz="1200" b="0" u="none" kern="1200" baseline="0" dirty="0">
              <a:solidFill>
                <a:schemeClr val="tx1"/>
              </a:solidFill>
              <a:effectLst/>
              <a:latin typeface="+mn-lt"/>
              <a:ea typeface="+mn-ea"/>
              <a:cs typeface="+mn-cs"/>
            </a:endParaRPr>
          </a:p>
          <a:p>
            <a:pPr marL="1085850" marR="0" lvl="2" indent="-171450" algn="l" defTabSz="914400" rtl="0" eaLnBrk="1" fontAlgn="auto" latinLnBrk="0" hangingPunct="1">
              <a:lnSpc>
                <a:spcPct val="100000"/>
              </a:lnSpc>
              <a:spcBef>
                <a:spcPts val="0"/>
              </a:spcBef>
              <a:spcAft>
                <a:spcPts val="0"/>
              </a:spcAft>
              <a:buClrTx/>
              <a:buSzTx/>
              <a:buFont typeface="Arial"/>
              <a:buChar char="•"/>
              <a:tabLst/>
              <a:defRPr/>
            </a:pPr>
            <a:r>
              <a:rPr lang="en-US" sz="1200" b="0" u="none" kern="1200" baseline="0" dirty="0" err="1">
                <a:solidFill>
                  <a:schemeClr val="tx1"/>
                </a:solidFill>
                <a:effectLst/>
                <a:latin typeface="+mn-lt"/>
                <a:ea typeface="+mn-ea"/>
                <a:cs typeface="+mn-cs"/>
              </a:rPr>
              <a:t>Teilnehmer</a:t>
            </a:r>
            <a:r>
              <a:rPr lang="en-US" sz="1200" b="0" u="none" kern="1200" baseline="0" dirty="0">
                <a:solidFill>
                  <a:schemeClr val="tx1"/>
                </a:solidFill>
                <a:effectLst/>
                <a:latin typeface="+mn-lt"/>
                <a:ea typeface="+mn-ea"/>
                <a:cs typeface="+mn-cs"/>
              </a:rPr>
              <a:t>, die das Tutorial </a:t>
            </a:r>
            <a:r>
              <a:rPr lang="en-US" sz="1200" b="0" u="none" kern="1200" baseline="0" dirty="0" err="1">
                <a:solidFill>
                  <a:schemeClr val="tx1"/>
                </a:solidFill>
                <a:effectLst/>
                <a:latin typeface="+mn-lt"/>
                <a:ea typeface="+mn-ea"/>
                <a:cs typeface="+mn-cs"/>
              </a:rPr>
              <a:t>abgeschlossen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haben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oder</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bereits</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fortgeschrittener</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sind</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bieten</a:t>
            </a:r>
            <a:r>
              <a:rPr lang="en-US" sz="1200" b="0" u="none" kern="1200" baseline="0" dirty="0">
                <a:solidFill>
                  <a:schemeClr val="tx1"/>
                </a:solidFill>
                <a:effectLst/>
                <a:latin typeface="+mn-lt"/>
                <a:ea typeface="+mn-ea"/>
                <a:cs typeface="+mn-cs"/>
              </a:rPr>
              <a:t> Sie das “</a:t>
            </a:r>
            <a:r>
              <a:rPr lang="en-US" sz="1200" b="0" u="none" kern="1200" baseline="0" dirty="0" err="1">
                <a:solidFill>
                  <a:schemeClr val="tx1"/>
                </a:solidFill>
                <a:effectLst/>
                <a:latin typeface="+mn-lt"/>
                <a:ea typeface="+mn-ea"/>
                <a:cs typeface="+mn-cs"/>
              </a:rPr>
              <a:t>Schildkröten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retten</a:t>
            </a:r>
            <a:r>
              <a:rPr lang="en-US" sz="1200" b="0" u="none" kern="1200" baseline="0" dirty="0">
                <a:solidFill>
                  <a:schemeClr val="tx1"/>
                </a:solidFill>
                <a:effectLst/>
                <a:latin typeface="+mn-lt"/>
                <a:ea typeface="+mn-ea"/>
                <a:cs typeface="+mn-cs"/>
              </a:rPr>
              <a:t>”-Tutorial an. </a:t>
            </a:r>
            <a:r>
              <a:rPr lang="en-US" sz="1200" b="0" u="none" kern="1200" baseline="0" dirty="0" err="1">
                <a:solidFill>
                  <a:schemeClr val="tx1"/>
                </a:solidFill>
                <a:effectLst/>
                <a:latin typeface="+mn-lt"/>
                <a:ea typeface="+mn-ea"/>
                <a:cs typeface="+mn-cs"/>
              </a:rPr>
              <a:t>Dabei</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handelt</a:t>
            </a:r>
            <a:r>
              <a:rPr lang="en-US" sz="1200" b="0" u="none" kern="1200" baseline="0" dirty="0">
                <a:solidFill>
                  <a:schemeClr val="tx1"/>
                </a:solidFill>
                <a:effectLst/>
                <a:latin typeface="+mn-lt"/>
                <a:ea typeface="+mn-ea"/>
                <a:cs typeface="+mn-cs"/>
              </a:rPr>
              <a:t> es </a:t>
            </a:r>
            <a:r>
              <a:rPr lang="en-US" sz="1200" b="0" u="none" kern="1200" baseline="0" dirty="0" err="1">
                <a:solidFill>
                  <a:schemeClr val="tx1"/>
                </a:solidFill>
                <a:effectLst/>
                <a:latin typeface="+mn-lt"/>
                <a:ea typeface="+mn-ea"/>
                <a:cs typeface="+mn-cs"/>
              </a:rPr>
              <a:t>sich</a:t>
            </a:r>
            <a:r>
              <a:rPr lang="en-US" sz="1200" b="0" u="none" kern="1200" baseline="0" dirty="0">
                <a:solidFill>
                  <a:schemeClr val="tx1"/>
                </a:solidFill>
                <a:effectLst/>
                <a:latin typeface="+mn-lt"/>
                <a:ea typeface="+mn-ea"/>
                <a:cs typeface="+mn-cs"/>
              </a:rPr>
              <a:t> um </a:t>
            </a:r>
            <a:r>
              <a:rPr lang="en-US" sz="1200" b="0" u="none" kern="1200" baseline="0" dirty="0" err="1">
                <a:solidFill>
                  <a:schemeClr val="tx1"/>
                </a:solidFill>
                <a:effectLst/>
                <a:latin typeface="+mn-lt"/>
                <a:ea typeface="+mn-ea"/>
                <a:cs typeface="+mn-cs"/>
              </a:rPr>
              <a:t>Aufgaben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mit</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einem</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höheren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Schwierigkeitsgrad</a:t>
            </a:r>
            <a:r>
              <a:rPr lang="en-US" sz="1200" b="0" u="none" kern="1200" baseline="0" dirty="0">
                <a:solidFill>
                  <a:schemeClr val="tx1"/>
                </a:solidFill>
                <a:effectLst/>
                <a:latin typeface="+mn-lt"/>
                <a:ea typeface="+mn-ea"/>
                <a:cs typeface="+mn-cs"/>
              </a:rPr>
              <a:t>.</a:t>
            </a:r>
          </a:p>
          <a:p>
            <a:pPr marL="1085850" marR="0" lvl="2" indent="-171450" algn="l" defTabSz="914400" rtl="0" eaLnBrk="1" fontAlgn="auto" latinLnBrk="0" hangingPunct="1">
              <a:lnSpc>
                <a:spcPct val="100000"/>
              </a:lnSpc>
              <a:spcBef>
                <a:spcPts val="0"/>
              </a:spcBef>
              <a:spcAft>
                <a:spcPts val="0"/>
              </a:spcAft>
              <a:buClrTx/>
              <a:buSzTx/>
              <a:buFont typeface="Arial"/>
              <a:buChar char="•"/>
              <a:tabLst/>
              <a:defRPr/>
            </a:pPr>
            <a:r>
              <a:rPr lang="en-US" sz="1200" b="0" u="none" kern="1200" baseline="0" dirty="0" err="1">
                <a:solidFill>
                  <a:schemeClr val="tx1"/>
                </a:solidFill>
                <a:effectLst/>
                <a:latin typeface="+mn-lt"/>
                <a:ea typeface="+mn-ea"/>
                <a:cs typeface="+mn-cs"/>
              </a:rPr>
              <a:t>Für</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Teilnehmer</a:t>
            </a:r>
            <a:r>
              <a:rPr lang="en-US" sz="1200" b="0" u="none" kern="1200" baseline="0" dirty="0">
                <a:solidFill>
                  <a:schemeClr val="tx1"/>
                </a:solidFill>
                <a:effectLst/>
                <a:latin typeface="+mn-lt"/>
                <a:ea typeface="+mn-ea"/>
                <a:cs typeface="+mn-cs"/>
              </a:rPr>
              <a:t>, die </a:t>
            </a:r>
            <a:r>
              <a:rPr lang="en-US" sz="1200" b="0" u="none" kern="1200" baseline="0" dirty="0" err="1">
                <a:solidFill>
                  <a:schemeClr val="tx1"/>
                </a:solidFill>
                <a:effectLst/>
                <a:latin typeface="+mn-lt"/>
                <a:ea typeface="+mn-ea"/>
                <a:cs typeface="+mn-cs"/>
              </a:rPr>
              <a:t>die</a:t>
            </a:r>
            <a:r>
              <a:rPr lang="en-US" sz="1200" b="0" u="none" kern="1200" baseline="0" dirty="0">
                <a:solidFill>
                  <a:schemeClr val="tx1"/>
                </a:solidFill>
                <a:effectLst/>
                <a:latin typeface="+mn-lt"/>
                <a:ea typeface="+mn-ea"/>
                <a:cs typeface="+mn-cs"/>
              </a:rPr>
              <a:t> Hour of Code </a:t>
            </a:r>
            <a:r>
              <a:rPr lang="en-US" sz="1200" b="0" u="none" kern="1200" baseline="0" dirty="0" err="1">
                <a:solidFill>
                  <a:schemeClr val="tx1"/>
                </a:solidFill>
                <a:effectLst/>
                <a:latin typeface="+mn-lt"/>
                <a:ea typeface="+mn-ea"/>
                <a:cs typeface="+mn-cs"/>
              </a:rPr>
              <a:t>abkürzen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möchten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bietet</a:t>
            </a:r>
            <a:r>
              <a:rPr lang="en-US" sz="1200" b="0" u="none" kern="1200" baseline="0" dirty="0">
                <a:solidFill>
                  <a:schemeClr val="tx1"/>
                </a:solidFill>
                <a:effectLst/>
                <a:latin typeface="+mn-lt"/>
                <a:ea typeface="+mn-ea"/>
                <a:cs typeface="+mn-cs"/>
              </a:rPr>
              <a:t> Level 4 </a:t>
            </a:r>
            <a:r>
              <a:rPr lang="en-US" sz="1200" b="0" u="none" kern="1200" baseline="0" dirty="0" err="1">
                <a:solidFill>
                  <a:schemeClr val="tx1"/>
                </a:solidFill>
                <a:effectLst/>
                <a:latin typeface="+mn-lt"/>
                <a:ea typeface="+mn-ea"/>
                <a:cs typeface="+mn-cs"/>
              </a:rPr>
              <a:t>einen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direkten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Weg</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zu</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Schleifen</a:t>
            </a:r>
            <a:r>
              <a:rPr lang="en-US" sz="1200" b="0" u="none" kern="1200" baseline="0" dirty="0">
                <a:solidFill>
                  <a:schemeClr val="tx1"/>
                </a:solidFill>
                <a:effectLst/>
                <a:latin typeface="+mn-lt"/>
                <a:ea typeface="+mn-ea"/>
                <a:cs typeface="+mn-cs"/>
              </a:rPr>
              <a:t> und Puzzles; Level 7 </a:t>
            </a:r>
            <a:r>
              <a:rPr lang="en-US" sz="1200" b="0" u="none" kern="1200" baseline="0" dirty="0" err="1">
                <a:solidFill>
                  <a:schemeClr val="tx1"/>
                </a:solidFill>
                <a:effectLst/>
                <a:latin typeface="+mn-lt"/>
                <a:ea typeface="+mn-ea"/>
                <a:cs typeface="+mn-cs"/>
              </a:rPr>
              <a:t>bietet</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einen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direkten</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Weg</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zu</a:t>
            </a:r>
            <a:r>
              <a:rPr lang="en-US" sz="1200" b="0" u="none" kern="1200" baseline="0" dirty="0">
                <a:solidFill>
                  <a:schemeClr val="tx1"/>
                </a:solidFill>
                <a:effectLst/>
                <a:latin typeface="+mn-lt"/>
                <a:ea typeface="+mn-ea"/>
                <a:cs typeface="+mn-cs"/>
              </a:rPr>
              <a:t> </a:t>
            </a:r>
            <a:r>
              <a:rPr lang="en-US" sz="1200" b="0" u="none" kern="1200" baseline="0" dirty="0" err="1">
                <a:solidFill>
                  <a:schemeClr val="tx1"/>
                </a:solidFill>
                <a:effectLst/>
                <a:latin typeface="+mn-lt"/>
                <a:ea typeface="+mn-ea"/>
                <a:cs typeface="+mn-cs"/>
              </a:rPr>
              <a:t>Funktionen</a:t>
            </a:r>
            <a:endParaRPr lang="en-US" dirty="0"/>
          </a:p>
        </p:txBody>
      </p:sp>
      <p:sp>
        <p:nvSpPr>
          <p:cNvPr id="4" name="Slide Number Placeholder 3"/>
          <p:cNvSpPr>
            <a:spLocks noGrp="1"/>
          </p:cNvSpPr>
          <p:nvPr>
            <p:ph type="sldNum" sz="quarter" idx="10"/>
          </p:nvPr>
        </p:nvSpPr>
        <p:spPr/>
        <p:txBody>
          <a:bodyPr/>
          <a:lstStyle/>
          <a:p>
            <a:fld id="{88F0EC2C-E6BA-F248-9EDA-113245C923E1}" type="slidenum">
              <a:rPr lang="en-US" smtClean="0"/>
              <a:t>14</a:t>
            </a:fld>
            <a:endParaRPr lang="en-US"/>
          </a:p>
        </p:txBody>
      </p:sp>
    </p:spTree>
    <p:extLst>
      <p:ext uri="{BB962C8B-B14F-4D97-AF65-F5344CB8AC3E}">
        <p14:creationId xmlns:p14="http://schemas.microsoft.com/office/powerpoint/2010/main" val="122372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err="1"/>
              <a:t>Beispielscript</a:t>
            </a:r>
            <a:r>
              <a:rPr lang="en-US" b="1" u="sng" dirty="0"/>
              <a:t>:</a:t>
            </a:r>
            <a:endParaRPr lang="en-US" b="0" u="none" dirty="0"/>
          </a:p>
          <a:p>
            <a:endParaRPr lang="en-US" b="0" u="none" dirty="0"/>
          </a:p>
          <a:p>
            <a:r>
              <a:rPr lang="en-US" b="1" u="sng" dirty="0"/>
              <a:t>“</a:t>
            </a:r>
            <a:r>
              <a:rPr lang="en-US" b="1" u="sng" dirty="0" err="1"/>
              <a:t>Jetzt</a:t>
            </a:r>
            <a:r>
              <a:rPr lang="en-US" b="1" u="sng" dirty="0"/>
              <a:t> </a:t>
            </a:r>
            <a:r>
              <a:rPr lang="en-US" b="1" u="sng" dirty="0" err="1"/>
              <a:t>besuch</a:t>
            </a:r>
            <a:r>
              <a:rPr lang="de-DE" b="1" u="sng" dirty="0"/>
              <a:t>t</a:t>
            </a:r>
            <a:r>
              <a:rPr lang="en-US" b="1" u="sng" dirty="0"/>
              <a:t> code.org, </a:t>
            </a:r>
            <a:r>
              <a:rPr lang="en-US" b="1" u="sng" dirty="0" err="1"/>
              <a:t>findet</a:t>
            </a:r>
            <a:r>
              <a:rPr lang="en-US" b="1" u="sng" dirty="0"/>
              <a:t> das Tutorial und </a:t>
            </a:r>
            <a:r>
              <a:rPr lang="en-US" b="1" u="sng" dirty="0" err="1"/>
              <a:t>beginnt</a:t>
            </a:r>
            <a:r>
              <a:rPr lang="en-US" b="1" u="sng" dirty="0"/>
              <a:t> mit den </a:t>
            </a:r>
            <a:r>
              <a:rPr lang="en-US" b="1" u="sng" dirty="0" err="1"/>
              <a:t>Übungen</a:t>
            </a:r>
            <a:r>
              <a:rPr lang="en-US" b="1" u="sng" dirty="0"/>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u="sng" dirty="0"/>
          </a:p>
          <a:p>
            <a:pPr marL="0" marR="0" indent="0" algn="l" defTabSz="914400" rtl="0" eaLnBrk="1" fontAlgn="auto" latinLnBrk="0" hangingPunct="1">
              <a:lnSpc>
                <a:spcPct val="100000"/>
              </a:lnSpc>
              <a:spcBef>
                <a:spcPts val="0"/>
              </a:spcBef>
              <a:spcAft>
                <a:spcPts val="0"/>
              </a:spcAft>
              <a:buClrTx/>
              <a:buSzTx/>
              <a:buFontTx/>
              <a:buNone/>
              <a:tabLst/>
              <a:defRPr/>
            </a:pPr>
            <a:r>
              <a:rPr lang="en-US" b="1" u="sng" dirty="0" err="1"/>
              <a:t>Folienziel</a:t>
            </a:r>
            <a:r>
              <a:rPr lang="en-US" b="1" u="sng" dirty="0"/>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u="sng" dirty="0"/>
          </a:p>
          <a:p>
            <a:pPr marL="0" marR="0" indent="0" algn="l" defTabSz="914400" rtl="0" eaLnBrk="1" fontAlgn="auto" latinLnBrk="0" hangingPunct="1">
              <a:lnSpc>
                <a:spcPct val="100000"/>
              </a:lnSpc>
              <a:spcBef>
                <a:spcPts val="0"/>
              </a:spcBef>
              <a:spcAft>
                <a:spcPts val="0"/>
              </a:spcAft>
              <a:buClrTx/>
              <a:buSzTx/>
              <a:buFontTx/>
              <a:buNone/>
              <a:tabLst/>
              <a:defRPr/>
            </a:pPr>
            <a:r>
              <a:rPr lang="en-US" b="0" u="none" dirty="0"/>
              <a:t>Den </a:t>
            </a:r>
            <a:r>
              <a:rPr lang="en-US" b="0" u="none" dirty="0" err="1"/>
              <a:t>Teilnehmern</a:t>
            </a:r>
            <a:r>
              <a:rPr lang="en-US" b="0" u="none" dirty="0"/>
              <a:t> Zeit </a:t>
            </a:r>
            <a:r>
              <a:rPr lang="en-US" b="0" u="none" dirty="0" err="1"/>
              <a:t>geben</a:t>
            </a:r>
            <a:r>
              <a:rPr lang="en-US" b="0" u="none" dirty="0"/>
              <a:t>, um das Tutorial </a:t>
            </a:r>
            <a:r>
              <a:rPr lang="en-US" b="0" u="none" dirty="0" err="1"/>
              <a:t>zu</a:t>
            </a:r>
            <a:r>
              <a:rPr lang="en-US" b="0" u="none" dirty="0"/>
              <a:t> </a:t>
            </a:r>
            <a:r>
              <a:rPr lang="en-US" b="0" u="none" dirty="0" err="1"/>
              <a:t>finden</a:t>
            </a:r>
            <a:r>
              <a:rPr lang="en-US" b="0" u="none" dirty="0"/>
              <a:t>.</a:t>
            </a:r>
            <a:endParaRPr lang="en-US" b="0" u="none" baseline="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0" u="none" baseline="0" dirty="0"/>
          </a:p>
          <a:p>
            <a:r>
              <a:rPr lang="en-US" b="1" u="sng" baseline="0" dirty="0" err="1"/>
              <a:t>Anmerkungen</a:t>
            </a:r>
            <a:r>
              <a:rPr lang="en-US" b="1" u="sng" baseline="0" dirty="0"/>
              <a:t> </a:t>
            </a:r>
            <a:r>
              <a:rPr lang="en-US" b="1" u="sng" baseline="0" dirty="0" err="1"/>
              <a:t>für</a:t>
            </a:r>
            <a:r>
              <a:rPr lang="en-US" b="1" u="sng" baseline="0" dirty="0"/>
              <a:t> den Moderator: </a:t>
            </a:r>
          </a:p>
          <a:p>
            <a:pPr marL="628650" lvl="1" indent="-171450">
              <a:buFont typeface="Arial"/>
              <a:buChar char="•"/>
            </a:pPr>
            <a:r>
              <a:rPr lang="en-US" baseline="0" dirty="0"/>
              <a:t>Lassen Sie die </a:t>
            </a:r>
            <a:r>
              <a:rPr lang="en-US" baseline="0" dirty="0" err="1"/>
              <a:t>Folie</a:t>
            </a:r>
            <a:r>
              <a:rPr lang="en-US" baseline="0" dirty="0"/>
              <a:t> </a:t>
            </a:r>
            <a:r>
              <a:rPr lang="en-US" baseline="0" dirty="0" err="1"/>
              <a:t>geöffnet</a:t>
            </a:r>
            <a:r>
              <a:rPr lang="en-US" baseline="0" dirty="0"/>
              <a:t>, so </a:t>
            </a:r>
            <a:r>
              <a:rPr lang="en-US" baseline="0" dirty="0" err="1"/>
              <a:t>lange</a:t>
            </a:r>
            <a:r>
              <a:rPr lang="en-US" baseline="0" dirty="0"/>
              <a:t> bis die </a:t>
            </a:r>
            <a:r>
              <a:rPr lang="en-US" baseline="0" dirty="0" err="1"/>
              <a:t>Teilnehmer</a:t>
            </a:r>
            <a:r>
              <a:rPr lang="en-US" baseline="0" dirty="0"/>
              <a:t> </a:t>
            </a:r>
            <a:r>
              <a:rPr lang="en-US" baseline="0" dirty="0" err="1"/>
              <a:t>ihr</a:t>
            </a:r>
            <a:r>
              <a:rPr lang="en-US" baseline="0" dirty="0"/>
              <a:t> Tutorial </a:t>
            </a:r>
            <a:r>
              <a:rPr lang="en-US" baseline="0" dirty="0" err="1"/>
              <a:t>abgeschlossen</a:t>
            </a:r>
            <a:r>
              <a:rPr lang="en-US" baseline="0" dirty="0"/>
              <a:t> </a:t>
            </a:r>
            <a:r>
              <a:rPr lang="en-US" baseline="0" dirty="0" err="1"/>
              <a:t>haben</a:t>
            </a:r>
            <a:r>
              <a:rPr lang="en-US" baseline="0" dirty="0"/>
              <a:t>. Der </a:t>
            </a:r>
            <a:r>
              <a:rPr lang="en-US" baseline="0" dirty="0" err="1"/>
              <a:t>aktuelle</a:t>
            </a:r>
            <a:r>
              <a:rPr lang="en-US" baseline="0" dirty="0"/>
              <a:t> </a:t>
            </a:r>
            <a:r>
              <a:rPr lang="en-US" baseline="0" dirty="0" err="1"/>
              <a:t>Fortschritt</a:t>
            </a:r>
            <a:r>
              <a:rPr lang="en-US" baseline="0" dirty="0"/>
              <a:t> </a:t>
            </a:r>
            <a:r>
              <a:rPr lang="en-US" baseline="0" dirty="0" err="1"/>
              <a:t>beim</a:t>
            </a:r>
            <a:r>
              <a:rPr lang="en-US" baseline="0" dirty="0"/>
              <a:t> </a:t>
            </a:r>
            <a:r>
              <a:rPr lang="en-US" baseline="0" dirty="0" err="1"/>
              <a:t>absolvieren</a:t>
            </a:r>
            <a:r>
              <a:rPr lang="en-US" baseline="0" dirty="0"/>
              <a:t> des Tutorials </a:t>
            </a:r>
            <a:r>
              <a:rPr lang="en-US" baseline="0" dirty="0" err="1"/>
              <a:t>wird</a:t>
            </a:r>
            <a:r>
              <a:rPr lang="en-US" baseline="0" dirty="0"/>
              <a:t> </a:t>
            </a:r>
            <a:r>
              <a:rPr lang="en-US" baseline="0" dirty="0" err="1"/>
              <a:t>gespeichert</a:t>
            </a:r>
            <a:r>
              <a:rPr lang="en-US" baseline="0" dirty="0"/>
              <a:t>, so </a:t>
            </a:r>
            <a:r>
              <a:rPr lang="en-US" baseline="0" dirty="0" err="1"/>
              <a:t>dass</a:t>
            </a:r>
            <a:r>
              <a:rPr lang="en-US" baseline="0" dirty="0"/>
              <a:t> die </a:t>
            </a:r>
            <a:r>
              <a:rPr lang="en-US" baseline="0" dirty="0" err="1"/>
              <a:t>Teilnehmer</a:t>
            </a:r>
            <a:r>
              <a:rPr lang="en-US" baseline="0" dirty="0"/>
              <a:t> </a:t>
            </a:r>
            <a:r>
              <a:rPr lang="en-US" baseline="0" dirty="0" err="1"/>
              <a:t>jederzeit</a:t>
            </a:r>
            <a:r>
              <a:rPr lang="en-US" baseline="0" dirty="0"/>
              <a:t> an der Stelle </a:t>
            </a:r>
            <a:r>
              <a:rPr lang="en-US" baseline="0" dirty="0" err="1"/>
              <a:t>weiter</a:t>
            </a:r>
            <a:r>
              <a:rPr lang="en-US" baseline="0" dirty="0"/>
              <a:t> </a:t>
            </a:r>
            <a:r>
              <a:rPr lang="en-US" baseline="0" dirty="0" err="1"/>
              <a:t>machen</a:t>
            </a:r>
            <a:r>
              <a:rPr lang="en-US" baseline="0" dirty="0"/>
              <a:t> </a:t>
            </a:r>
            <a:r>
              <a:rPr lang="en-US" baseline="0" dirty="0" err="1"/>
              <a:t>können</a:t>
            </a:r>
            <a:r>
              <a:rPr lang="en-US" baseline="0" dirty="0"/>
              <a:t> an der </a:t>
            </a:r>
            <a:r>
              <a:rPr lang="en-US" baseline="0" dirty="0" err="1"/>
              <a:t>sie</a:t>
            </a:r>
            <a:r>
              <a:rPr lang="en-US" baseline="0" dirty="0"/>
              <a:t> </a:t>
            </a:r>
            <a:r>
              <a:rPr lang="en-US" baseline="0" dirty="0" err="1"/>
              <a:t>zuletzt</a:t>
            </a:r>
            <a:r>
              <a:rPr lang="en-US" baseline="0" dirty="0"/>
              <a:t> </a:t>
            </a:r>
            <a:r>
              <a:rPr lang="en-US" baseline="0" dirty="0" err="1"/>
              <a:t>aufgehört</a:t>
            </a:r>
            <a:r>
              <a:rPr lang="en-US" baseline="0" dirty="0"/>
              <a:t> </a:t>
            </a:r>
            <a:r>
              <a:rPr lang="en-US" baseline="0" dirty="0" err="1"/>
              <a:t>haben</a:t>
            </a:r>
            <a:r>
              <a:rPr lang="de-DE" baseline="0" dirty="0"/>
              <a:t>h</a:t>
            </a:r>
            <a:endParaRPr lang="en-US" baseline="0" dirty="0"/>
          </a:p>
        </p:txBody>
      </p:sp>
      <p:sp>
        <p:nvSpPr>
          <p:cNvPr id="4" name="Slide Number Placeholder 3"/>
          <p:cNvSpPr>
            <a:spLocks noGrp="1"/>
          </p:cNvSpPr>
          <p:nvPr>
            <p:ph type="sldNum" sz="quarter" idx="10"/>
          </p:nvPr>
        </p:nvSpPr>
        <p:spPr/>
        <p:txBody>
          <a:bodyPr/>
          <a:lstStyle/>
          <a:p>
            <a:fld id="{88F0EC2C-E6BA-F248-9EDA-113245C923E1}" type="slidenum">
              <a:rPr lang="en-US" smtClean="0"/>
              <a:t>15</a:t>
            </a:fld>
            <a:endParaRPr lang="en-US"/>
          </a:p>
        </p:txBody>
      </p:sp>
    </p:spTree>
    <p:extLst>
      <p:ext uri="{BB962C8B-B14F-4D97-AF65-F5344CB8AC3E}">
        <p14:creationId xmlns:p14="http://schemas.microsoft.com/office/powerpoint/2010/main" val="432106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b="1" u="sng" dirty="0"/>
              <a:t>BEISPIELSCRIPT:</a:t>
            </a:r>
          </a:p>
          <a:p>
            <a:endParaRPr lang="de-DE" b="1" u="sng" dirty="0"/>
          </a:p>
          <a:p>
            <a:r>
              <a:rPr lang="de-DE" b="0" u="none" dirty="0"/>
              <a:t>„Achtung! Ihr habt noch fünf Minuten, um fertig zu werden! </a:t>
            </a:r>
          </a:p>
          <a:p>
            <a:r>
              <a:rPr lang="de-DE" b="0" u="none" dirty="0"/>
              <a:t>[Falls ein Großteil der Teilnehmer Geräte und Internet zuhause hat:] Nicht vergessen, ihr könnt später zuhause weiter mit Minecraft Programmieren lernen.”</a:t>
            </a:r>
          </a:p>
          <a:p>
            <a:endParaRPr lang="de-DE" b="1" u="sng" dirty="0"/>
          </a:p>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ZIEL DER FOLIE:</a:t>
            </a:r>
            <a:endParaRPr lang="de-DE" b="0" u="none" dirty="0"/>
          </a:p>
          <a:p>
            <a:pPr marL="0" marR="0" indent="0" algn="l" defTabSz="914400" rtl="0" eaLnBrk="1" fontAlgn="auto" latinLnBrk="0" hangingPunct="1">
              <a:lnSpc>
                <a:spcPct val="100000"/>
              </a:lnSpc>
              <a:spcBef>
                <a:spcPts val="0"/>
              </a:spcBef>
              <a:spcAft>
                <a:spcPts val="0"/>
              </a:spcAft>
              <a:buClrTx/>
              <a:buSzTx/>
              <a:buFontTx/>
              <a:buNone/>
              <a:tabLst/>
              <a:defRPr/>
            </a:pPr>
            <a:endParaRPr lang="de-DE" b="1" u="sng" dirty="0"/>
          </a:p>
          <a:p>
            <a:r>
              <a:rPr lang="de-DE" b="0" u="none" dirty="0"/>
              <a:t>Die Teilnehmer darauf hinweisen, dass die Zeit fast abgelaufen und das Tutorial fast vorbei ist.</a:t>
            </a:r>
          </a:p>
          <a:p>
            <a:endParaRPr lang="de-DE" b="1" dirty="0"/>
          </a:p>
          <a:p>
            <a:endParaRPr lang="de-DE" b="0" u="none" dirty="0"/>
          </a:p>
          <a:p>
            <a:endParaRPr lang="de-DE" dirty="0"/>
          </a:p>
        </p:txBody>
      </p:sp>
      <p:sp>
        <p:nvSpPr>
          <p:cNvPr id="4" name="Slide Number Placeholder 3"/>
          <p:cNvSpPr>
            <a:spLocks noGrp="1"/>
          </p:cNvSpPr>
          <p:nvPr>
            <p:ph type="sldNum" sz="quarter" idx="10"/>
          </p:nvPr>
        </p:nvSpPr>
        <p:spPr/>
        <p:txBody>
          <a:bodyPr/>
          <a:lstStyle/>
          <a:p>
            <a:fld id="{88F0EC2C-E6BA-F248-9EDA-113245C923E1}" type="slidenum">
              <a:rPr lang="en-US" smtClean="0"/>
              <a:t>16</a:t>
            </a:fld>
            <a:endParaRPr lang="de-DE"/>
          </a:p>
        </p:txBody>
      </p:sp>
    </p:spTree>
    <p:extLst>
      <p:ext uri="{BB962C8B-B14F-4D97-AF65-F5344CB8AC3E}">
        <p14:creationId xmlns:p14="http://schemas.microsoft.com/office/powerpoint/2010/main" val="1961085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BEISPIELSCRIPT:</a:t>
            </a:r>
          </a:p>
          <a:p>
            <a:endParaRPr lang="de-DE" b="1" u="sng" dirty="0"/>
          </a:p>
          <a:p>
            <a:r>
              <a:rPr lang="de-DE" b="0" u="none" baseline="0" dirty="0"/>
              <a:t>„Zurück zu unserem anfänglichen Thema. Hat sich eure Meinung zum Thema Programmierung geändert?“</a:t>
            </a:r>
          </a:p>
          <a:p>
            <a:pPr marL="628650" lvl="1" indent="-171450">
              <a:buFont typeface="Arial"/>
              <a:buChar char="•"/>
            </a:pPr>
            <a:r>
              <a:rPr lang="de-DE" dirty="0"/>
              <a:t>Wie würdet Ihr antworten, wenn euch ein Familienmitglied oder ein Freund fragt, was Code ist?</a:t>
            </a:r>
          </a:p>
          <a:p>
            <a:pPr marL="628650" lvl="1" indent="-171450">
              <a:buFont typeface="Arial"/>
              <a:buChar char="•"/>
            </a:pPr>
            <a:r>
              <a:rPr lang="de-DE" dirty="0"/>
              <a:t>Was habt ihr gelernt?</a:t>
            </a:r>
          </a:p>
          <a:p>
            <a:pPr marL="628650" lvl="1" indent="-171450">
              <a:buFont typeface="Arial"/>
              <a:buChar char="•"/>
            </a:pPr>
            <a:r>
              <a:rPr lang="de-DE" dirty="0"/>
              <a:t>Was war am schwierigsten? Wie seid ihr vorgegangen, wenn ihr nicht weiter wusstet? Warum ist dieser Aspekt wichtig? [fördert Ausdauer beim Erreichen von Zielen]</a:t>
            </a:r>
          </a:p>
          <a:p>
            <a:pPr marL="628650" lvl="1" indent="-171450">
              <a:buFont typeface="Arial"/>
              <a:buChar char="•"/>
            </a:pPr>
            <a:r>
              <a:rPr lang="de-DE" dirty="0"/>
              <a:t>Inwiefern ist Programmierung eine kreative Tätigkeit? [Vergleichen Sie Programmierung mit anderen kreativen Tätigkeiten wie Singen, Tanzen, Bauen.]</a:t>
            </a:r>
          </a:p>
          <a:p>
            <a:pPr marL="628650" lvl="1" indent="-171450">
              <a:buFont typeface="Arial"/>
              <a:buChar char="•"/>
            </a:pPr>
            <a:r>
              <a:rPr lang="de-DE" dirty="0"/>
              <a:t>Wer kann programmieren? [Überwinden von Vorurteilen, dass nur Jungen programmieren können, dass man gut in Mathe sein muss usw.]</a:t>
            </a:r>
          </a:p>
          <a:p>
            <a:pPr marL="628650" lvl="1" indent="-171450">
              <a:buFont typeface="Arial"/>
              <a:buChar char="•"/>
            </a:pPr>
            <a:r>
              <a:rPr lang="de-DE" dirty="0"/>
              <a:t>Habt ihr irgendwelche Ideen für tolle Programmierprojekte?</a:t>
            </a:r>
            <a:endParaRPr lang="de-DE" b="0" u="none" dirty="0"/>
          </a:p>
          <a:p>
            <a:endParaRPr lang="de-DE" b="1" u="sng" dirty="0"/>
          </a:p>
          <a:p>
            <a:r>
              <a:rPr lang="de-DE" b="1" u="sng" dirty="0"/>
              <a:t>ZIEL DER FOLIE:</a:t>
            </a:r>
          </a:p>
          <a:p>
            <a:endParaRPr lang="de-DE" b="1" dirty="0"/>
          </a:p>
          <a:p>
            <a:r>
              <a:rPr lang="de-DE" b="0" dirty="0"/>
              <a:t>Kehren Sie zur anfänglichen Frage zurück und fragen Sie nach, inwiefern sich die Meinungen der Kinder zum Thema Programmierung geändert haben. </a:t>
            </a:r>
            <a:r>
              <a:rPr lang="de-DE" b="0" kern="1200" baseline="0" dirty="0">
                <a:effectLst/>
                <a:latin typeface="+mn-lt"/>
              </a:rPr>
              <a:t>Diese</a:t>
            </a:r>
            <a:r>
              <a:rPr lang="de-DE" kern="1200" dirty="0">
                <a:effectLst/>
                <a:latin typeface="+mn-lt"/>
              </a:rPr>
              <a:t> Frage</a:t>
            </a:r>
            <a:r>
              <a:rPr lang="de-DE" dirty="0"/>
              <a:t> dient</a:t>
            </a:r>
            <a:r>
              <a:rPr lang="de-DE" kern="1200" dirty="0">
                <a:effectLst/>
                <a:latin typeface="+mn-lt"/>
              </a:rPr>
              <a:t> als Zusammenfassung und Bestätigung für die Teilnehmer, dass ihre erworbenen Kenntnisse und ihre Aktivitäten während der Sitzung korrekt sind. Die Teilnehmer erhalten eine Bestätigung und Gewissheit, dass sie korrekte Rückschlüsse gezogen haben, um die Lerninhalte besser zu verinnerlichen.</a:t>
            </a:r>
            <a:endParaRPr lang="de-DE" dirty="0">
              <a:effectLs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de-DE" dirty="0">
              <a:effectLst/>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17</a:t>
            </a:fld>
            <a:endParaRPr lang="de-DE"/>
          </a:p>
        </p:txBody>
      </p:sp>
    </p:spTree>
    <p:extLst>
      <p:ext uri="{BB962C8B-B14F-4D97-AF65-F5344CB8AC3E}">
        <p14:creationId xmlns:p14="http://schemas.microsoft.com/office/powerpoint/2010/main" val="4370246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Shape 415"/>
          <p:cNvSpPr>
            <a:spLocks noGrp="1" noRot="1" noChangeAspect="1"/>
          </p:cNvSpPr>
          <p:nvPr>
            <p:ph type="sldImg" idx="2"/>
          </p:nvPr>
        </p:nvSpPr>
        <p:spPr>
          <a:xfrm>
            <a:off x="2546350" y="525463"/>
            <a:ext cx="4203700" cy="26289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16" name="Shape 416"/>
          <p:cNvSpPr txBox="1">
            <a:spLocks noGrp="1"/>
          </p:cNvSpPr>
          <p:nvPr>
            <p:ph type="body" idx="1"/>
          </p:nvPr>
        </p:nvSpPr>
        <p:spPr>
          <a:xfrm>
            <a:off x="929644" y="3329942"/>
            <a:ext cx="7437119" cy="3154679"/>
          </a:xfrm>
          <a:prstGeom prst="rect">
            <a:avLst/>
          </a:prstGeom>
          <a:noFill/>
          <a:ln>
            <a:noFill/>
          </a:ln>
        </p:spPr>
        <p:txBody>
          <a:bodyPr lIns="93150" tIns="46550" rIns="93150" bIns="46550" anchor="t" anchorCtr="0">
            <a:noAutofit/>
          </a:bodyPr>
          <a:lstStyle/>
          <a:p>
            <a:pPr rtl="0"/>
            <a:r>
              <a:rPr lang="de-DE" sz="1200" b="1" i="0" u="sng" strike="noStrike" kern="1200" cap="none" dirty="0">
                <a:solidFill>
                  <a:schemeClr val="dk1"/>
                </a:solidFill>
                <a:effectLst/>
                <a:latin typeface="Calibri"/>
                <a:sym typeface="Calibri"/>
              </a:rPr>
              <a:t>ZIEL DER FOLIE:</a:t>
            </a:r>
            <a:r>
              <a:rPr lang="de-DE" dirty="0"/>
              <a:t> </a:t>
            </a:r>
            <a:r>
              <a:rPr lang="de-DE" sz="1200" b="0" i="0" u="none" strike="noStrike" kern="1200" cap="none" dirty="0">
                <a:solidFill>
                  <a:schemeClr val="dk1"/>
                </a:solidFill>
                <a:effectLst/>
                <a:latin typeface="Calibri"/>
                <a:sym typeface="Calibri"/>
              </a:rPr>
              <a:t>Positiver Abschluss des Workshops.</a:t>
            </a:r>
            <a:endParaRPr lang="de-DE" b="0" dirty="0">
              <a:effectLst/>
            </a:endParaRPr>
          </a:p>
          <a:p>
            <a:br>
              <a:rPr dirty="0"/>
            </a:br>
            <a:r>
              <a:rPr lang="de-DE" sz="1200" b="1" i="0" u="sng" strike="noStrike" kern="1200" cap="none" dirty="0">
                <a:solidFill>
                  <a:schemeClr val="dk1"/>
                </a:solidFill>
                <a:effectLst/>
                <a:latin typeface="Calibri"/>
                <a:sym typeface="Calibri"/>
              </a:rPr>
              <a:t>BEISPIELSKRIPT:</a:t>
            </a:r>
            <a:r>
              <a:rPr lang="de-DE" dirty="0"/>
              <a:t> </a:t>
            </a:r>
            <a:r>
              <a:rPr lang="de-DE" b="0" u="none" dirty="0"/>
              <a:t>„Glückwunsch! Ihr habt die diesjährige  </a:t>
            </a:r>
            <a:r>
              <a:rPr lang="de-DE" sz="1200" dirty="0">
                <a:solidFill>
                  <a:schemeClr val="bg1"/>
                </a:solidFill>
                <a:latin typeface="Segoe UI Light" panose="020B0502040204020203" pitchFamily="34" charset="0"/>
              </a:rPr>
              <a:t>Hour of </a:t>
            </a:r>
            <a:r>
              <a:rPr lang="de-DE" b="0" u="none" dirty="0"/>
              <a:t>Code</a:t>
            </a:r>
            <a:r>
              <a:rPr lang="de-DE" b="0" u="none" baseline="30000" dirty="0"/>
              <a:t>TM</a:t>
            </a:r>
            <a:r>
              <a:rPr lang="de-DE" sz="1200" b="0" u="none" baseline="0" dirty="0">
                <a:solidFill>
                  <a:schemeClr val="bg1"/>
                </a:solidFill>
                <a:latin typeface="Segoe UI Light" panose="020B0502040204020203" pitchFamily="34" charset="0"/>
              </a:rPr>
              <a:t> abgeschlossen!”</a:t>
            </a:r>
            <a:endParaRPr lang="de-DE" b="0" u="none" baseline="0" dirty="0"/>
          </a:p>
          <a:p>
            <a:br>
              <a:rPr lang="en-US" b="0" dirty="0">
                <a:effectLst/>
              </a:rPr>
            </a:br>
            <a:endParaRPr lang="de-DE" sz="1200" b="0" i="0" u="none" strike="noStrike" cap="none" dirty="0">
              <a:solidFill>
                <a:schemeClr val="dk1"/>
              </a:solidFill>
              <a:latin typeface="Calibri"/>
              <a:ea typeface="Calibri"/>
              <a:cs typeface="Calibri"/>
              <a:sym typeface="Calibri"/>
            </a:endParaRPr>
          </a:p>
        </p:txBody>
      </p:sp>
      <p:sp>
        <p:nvSpPr>
          <p:cNvPr id="417" name="Shape 417"/>
          <p:cNvSpPr txBox="1">
            <a:spLocks noGrp="1"/>
          </p:cNvSpPr>
          <p:nvPr>
            <p:ph type="sldNum" idx="12"/>
          </p:nvPr>
        </p:nvSpPr>
        <p:spPr>
          <a:xfrm>
            <a:off x="5265811" y="6658666"/>
            <a:ext cx="4028439" cy="350519"/>
          </a:xfrm>
          <a:prstGeom prst="rect">
            <a:avLst/>
          </a:prstGeom>
          <a:noFill/>
          <a:ln>
            <a:noFill/>
          </a:ln>
        </p:spPr>
        <p:txBody>
          <a:bodyPr lIns="93150" tIns="46550" rIns="93150" bIns="46550" anchor="b" anchorCtr="0">
            <a:noAutofit/>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18</a:t>
            </a:fld>
            <a:endParaRPr lang="de-DE"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855607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BEISPIELSCRIPT:</a:t>
            </a:r>
          </a:p>
          <a:p>
            <a:pPr marL="0" marR="0" indent="0" algn="l" defTabSz="914400" rtl="0" eaLnBrk="1" fontAlgn="auto" latinLnBrk="0" hangingPunct="1">
              <a:lnSpc>
                <a:spcPct val="100000"/>
              </a:lnSpc>
              <a:spcBef>
                <a:spcPts val="0"/>
              </a:spcBef>
              <a:spcAft>
                <a:spcPts val="0"/>
              </a:spcAft>
              <a:buClrTx/>
              <a:buSzTx/>
              <a:buFontTx/>
              <a:buNone/>
              <a:tabLst/>
              <a:defRPr/>
            </a:pPr>
            <a:endParaRPr lang="de-DE" b="1" u="sng" dirty="0"/>
          </a:p>
          <a:p>
            <a:pPr marL="0" marR="0" indent="0" algn="l" defTabSz="914400" rtl="0" eaLnBrk="1" fontAlgn="auto" latinLnBrk="0" hangingPunct="1">
              <a:lnSpc>
                <a:spcPct val="100000"/>
              </a:lnSpc>
              <a:spcBef>
                <a:spcPts val="0"/>
              </a:spcBef>
              <a:spcAft>
                <a:spcPts val="0"/>
              </a:spcAft>
              <a:buClrTx/>
              <a:buSzTx/>
              <a:buFontTx/>
              <a:buNone/>
              <a:tabLst/>
              <a:defRPr/>
            </a:pPr>
            <a:r>
              <a:rPr lang="de-DE" b="0" u="none" dirty="0"/>
              <a:t>"Jetzt seid ihr schon halbe Programmierexperten. Hier sind noch ein paar kostenlose Materialien, um euer Wissen zu vertiefen! Achtet darauf, dass ihr diese Links aufschreibt, und programmiert weiter!”</a:t>
            </a:r>
          </a:p>
          <a:p>
            <a:endParaRPr lang="de-DE" b="1" u="sng" dirty="0"/>
          </a:p>
          <a:p>
            <a:r>
              <a:rPr lang="de-DE" b="1" u="sng" dirty="0"/>
              <a:t>ZIEL DER FOLIE:</a:t>
            </a:r>
          </a:p>
          <a:p>
            <a:endParaRPr lang="de-DE" b="1" u="sng" dirty="0"/>
          </a:p>
          <a:p>
            <a:r>
              <a:rPr lang="de-DE" b="0" u="none" dirty="0"/>
              <a:t>Junge Menschen zum nächsten Schritt des Programmierens ermutigen.</a:t>
            </a:r>
          </a:p>
          <a:p>
            <a:endParaRPr lang="de-DE" b="0" u="none" baseline="0" dirty="0"/>
          </a:p>
          <a:p>
            <a:r>
              <a:rPr lang="de-DE" b="1" u="sng" baseline="0" dirty="0"/>
              <a:t>ANMERKUNG FÜR SCHULUNGSLEITER:</a:t>
            </a:r>
          </a:p>
          <a:p>
            <a:r>
              <a:rPr lang="de-DE" sz="1200" kern="1200" dirty="0">
                <a:solidFill>
                  <a:schemeClr val="tx1"/>
                </a:solidFill>
                <a:effectLst/>
                <a:latin typeface="+mn-lt"/>
              </a:rPr>
              <a:t>Die Teilnehmer können ihre </a:t>
            </a:r>
            <a:r>
              <a:rPr lang="de-DE" sz="1200" b="1" kern="1200" dirty="0">
                <a:solidFill>
                  <a:schemeClr val="tx1"/>
                </a:solidFill>
                <a:effectLst/>
                <a:latin typeface="+mn-lt"/>
              </a:rPr>
              <a:t>Hour of </a:t>
            </a:r>
            <a:r>
              <a:rPr lang="de-DE" b="1" u="none" dirty="0"/>
              <a:t>Code</a:t>
            </a:r>
            <a:r>
              <a:rPr lang="de-DE" b="1" u="none" baseline="30000" dirty="0"/>
              <a:t>TM</a:t>
            </a:r>
            <a:r>
              <a:rPr lang="de-DE" sz="1200" b="1" kern="1200" dirty="0">
                <a:solidFill>
                  <a:schemeClr val="tx1"/>
                </a:solidFill>
                <a:effectLst/>
                <a:latin typeface="+mn-lt"/>
              </a:rPr>
              <a:t>-Zertifikate </a:t>
            </a:r>
            <a:r>
              <a:rPr lang="de-DE" sz="1200" kern="1200" dirty="0">
                <a:solidFill>
                  <a:schemeClr val="tx1"/>
                </a:solidFill>
                <a:effectLst/>
                <a:latin typeface="+mn-lt"/>
              </a:rPr>
              <a:t>jederzeit unter code.org abrufen, nachdem sie ihr Hour of Code</a:t>
            </a:r>
            <a:r>
              <a:rPr lang="de-DE" sz="1200" kern="1200" baseline="30000" dirty="0">
                <a:solidFill>
                  <a:schemeClr val="tx1"/>
                </a:solidFill>
                <a:effectLst/>
                <a:latin typeface="+mn-lt"/>
              </a:rPr>
              <a:t>TM</a:t>
            </a:r>
            <a:r>
              <a:rPr lang="de-DE" sz="1200" kern="1200" dirty="0">
                <a:solidFill>
                  <a:schemeClr val="tx1"/>
                </a:solidFill>
                <a:effectLst/>
                <a:latin typeface="+mn-lt"/>
              </a:rPr>
              <a:t>-Tutorial begonnen haben, oder nach Abschluss ihres Hour of Code</a:t>
            </a:r>
            <a:r>
              <a:rPr lang="de-DE" sz="1200" kern="1200" baseline="30000" dirty="0">
                <a:solidFill>
                  <a:schemeClr val="tx1"/>
                </a:solidFill>
                <a:effectLst/>
                <a:latin typeface="+mn-lt"/>
              </a:rPr>
              <a:t>TM</a:t>
            </a:r>
            <a:r>
              <a:rPr lang="de-DE" sz="1200" kern="1200" dirty="0">
                <a:solidFill>
                  <a:schemeClr val="tx1"/>
                </a:solidFill>
                <a:effectLst/>
                <a:latin typeface="+mn-lt"/>
              </a:rPr>
              <a:t>-Events.</a:t>
            </a:r>
          </a:p>
          <a:p>
            <a:endParaRPr lang="de-DE" sz="1200" kern="1200" dirty="0">
              <a:solidFill>
                <a:schemeClr val="tx1"/>
              </a:solidFill>
              <a:effectLst/>
              <a:latin typeface="+mn-lt"/>
              <a:ea typeface="+mn-ea"/>
              <a:cs typeface="+mn-cs"/>
            </a:endParaRPr>
          </a:p>
          <a:p>
            <a:r>
              <a:rPr lang="de-DE" sz="1200" kern="1200" dirty="0">
                <a:solidFill>
                  <a:schemeClr val="tx1"/>
                </a:solidFill>
                <a:effectLst/>
                <a:latin typeface="+mn-lt"/>
              </a:rPr>
              <a:t>Passen Sie den Inhalt Ihrer zusätzlichen Ressourcenfolien an Ihr Publikum an:</a:t>
            </a:r>
          </a:p>
          <a:p>
            <a:endParaRPr lang="de-DE" sz="1200" b="1" u="none" kern="1200" dirty="0">
              <a:solidFill>
                <a:schemeClr val="tx1"/>
              </a:solidFill>
              <a:effectLst/>
              <a:latin typeface="+mn-lt"/>
              <a:ea typeface="+mn-ea"/>
              <a:cs typeface="+mn-cs"/>
            </a:endParaRPr>
          </a:p>
          <a:p>
            <a:r>
              <a:rPr lang="de-DE" sz="1200" b="1" u="none" kern="1200" dirty="0">
                <a:solidFill>
                  <a:schemeClr val="tx1"/>
                </a:solidFill>
                <a:effectLst/>
                <a:latin typeface="+mn-lt"/>
              </a:rPr>
              <a:t>Die Teilnehmer können ihren Code nach Minecraft: Education Edition und/oder Minecraft auf Windows 10 hochladen, falls verfügbar.</a:t>
            </a:r>
          </a:p>
          <a:p>
            <a:r>
              <a:rPr lang="de-DE" sz="1200" b="0" u="none" kern="1200" dirty="0">
                <a:solidFill>
                  <a:schemeClr val="tx1"/>
                </a:solidFill>
                <a:effectLst/>
                <a:latin typeface="+mn-lt"/>
              </a:rPr>
              <a:t>Die Teilnehmer können Code Studio verwenden, um ihren Code in das eigentliche Spiel zu importieren und zuzusehen, wie er zum Leben erwacht!</a:t>
            </a:r>
          </a:p>
          <a:p>
            <a:endParaRPr lang="de-DE" sz="1200" b="0" u="non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b="1" kern="1200" dirty="0">
                <a:solidFill>
                  <a:schemeClr val="tx1"/>
                </a:solidFill>
                <a:effectLst/>
                <a:latin typeface="+mn-lt"/>
              </a:rPr>
              <a:t>Minecraft: Education Edition entdecken:</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kern="1200" dirty="0">
                <a:solidFill>
                  <a:schemeClr val="tx1"/>
                </a:solidFill>
                <a:effectLst/>
                <a:latin typeface="+mn-lt"/>
              </a:rPr>
              <a:t>Minecraft: Education Edition wurde für Schulen entwickelt und enthält Tools für die Klassenzimmerverwaltung, Unterrichtspläne und mehr. Weitere Informationen finden Sie unter </a:t>
            </a:r>
            <a:r>
              <a:rPr lang="de-DE" sz="1200" u="sng" kern="1200" dirty="0">
                <a:solidFill>
                  <a:schemeClr val="tx1"/>
                </a:solidFill>
                <a:effectLst/>
                <a:latin typeface="+mn-lt"/>
                <a:hlinkClick r:id="rId3"/>
              </a:rPr>
              <a:t>https://education.minecraft.net</a:t>
            </a:r>
            <a:r>
              <a:rPr lang="de-DE" sz="1200" kern="1200" dirty="0">
                <a:solidFill>
                  <a:schemeClr val="tx1"/>
                </a:solidFill>
                <a:effectLst/>
                <a:latin typeface="+mn-lt"/>
              </a:rPr>
              <a:t>.</a:t>
            </a:r>
            <a:endParaRPr lang="de-DE"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de-DE"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b="1" kern="1200" dirty="0">
                <a:solidFill>
                  <a:schemeClr val="tx1"/>
                </a:solidFill>
                <a:effectLst/>
                <a:latin typeface="+mn-lt"/>
              </a:rPr>
              <a:t>Finden Sie heraus, wie Sie digitale Fähigkeiten in Ihrer Gemeinschaft vermitteln können, von digitalen Grundkenntnissen bis hin zu Informatikkursen</a:t>
            </a:r>
            <a:br>
              <a:rPr dirty="0"/>
            </a:br>
            <a:r>
              <a:rPr lang="de-DE" sz="1200" kern="1200" dirty="0">
                <a:solidFill>
                  <a:schemeClr val="tx1"/>
                </a:solidFill>
                <a:effectLst/>
                <a:latin typeface="+mn-lt"/>
              </a:rPr>
              <a:t>https://Microsoft.com/digitalskills </a:t>
            </a:r>
            <a:endParaRPr lang="de-DE" b="0" u="none" dirty="0"/>
          </a:p>
          <a:p>
            <a:endParaRPr lang="de-DE" b="0" u="none" dirty="0"/>
          </a:p>
          <a:p>
            <a:r>
              <a:rPr lang="de-DE" b="1" u="none" dirty="0"/>
              <a:t>Code.org (</a:t>
            </a:r>
            <a:r>
              <a:rPr lang="de-DE" sz="1200" b="1" kern="1200" dirty="0">
                <a:solidFill>
                  <a:schemeClr val="tx1"/>
                </a:solidFill>
                <a:effectLst/>
                <a:latin typeface="+mn-lt"/>
                <a:hlinkClick r:id="rId4"/>
              </a:rPr>
              <a:t>https://code.org/educate</a:t>
            </a:r>
            <a:r>
              <a:rPr lang="de-DE" b="1" u="none" dirty="0"/>
              <a:t>)</a:t>
            </a:r>
            <a:r>
              <a:rPr lang="de-DE" b="0" u="none" dirty="0"/>
              <a:t> Bieten Sie mehr als eine Hour of Code</a:t>
            </a:r>
            <a:r>
              <a:rPr lang="de-DE" b="0" u="none" baseline="30000" dirty="0"/>
              <a:t>TM</a:t>
            </a:r>
            <a:r>
              <a:rPr lang="de-DE" b="0" u="none" dirty="0"/>
              <a:t> mit den Code.org-Tools für Lehrkräfte. Sie brauchen keinerlei Erfahrung, um in Ihrem Klassenzimmer Informatik zu unterrichten. Auf Code.org finden Sie Lehr- und Unterrichtspläne, hochwertige professionelle Lernprogramme und hervorragende Tools für alle Bildungsstufen, allesamt kostenlos. Besuchen Sie </a:t>
            </a:r>
            <a:r>
              <a:rPr lang="de-DE" sz="1200" kern="1200" dirty="0">
                <a:solidFill>
                  <a:schemeClr val="tx1"/>
                </a:solidFill>
                <a:effectLst/>
                <a:latin typeface="+mn-lt"/>
                <a:hlinkClick r:id="rId5"/>
              </a:rPr>
              <a:t>code.org/educate</a:t>
            </a:r>
            <a:r>
              <a:rPr lang="de-DE" b="0" u="none" dirty="0"/>
              <a:t> und wählen Sie Ihre Bildungsstufe aus, um loszulegen!</a:t>
            </a:r>
          </a:p>
          <a:p>
            <a:endParaRPr lang="de-DE" b="0" u="none" dirty="0"/>
          </a:p>
          <a:p>
            <a:r>
              <a:rPr lang="de-DE" b="1" u="none" dirty="0"/>
              <a:t>Code Studio</a:t>
            </a:r>
            <a:r>
              <a:rPr lang="de-DE" b="0" u="none" dirty="0"/>
              <a:t> (</a:t>
            </a:r>
            <a:r>
              <a:rPr lang="de-DE" sz="1200" b="1" kern="1200" dirty="0">
                <a:solidFill>
                  <a:schemeClr val="tx1"/>
                </a:solidFill>
                <a:effectLst/>
                <a:latin typeface="+mn-lt"/>
                <a:hlinkClick r:id="rId6"/>
              </a:rPr>
              <a:t>https://studio.code.org</a:t>
            </a:r>
            <a:r>
              <a:rPr lang="de-DE" b="0" u="none" dirty="0"/>
              <a:t>) Hatten Sie Spaß bei Ihrer Hour of Code</a:t>
            </a:r>
            <a:r>
              <a:rPr lang="de-DE" b="0" u="none" baseline="30000" dirty="0"/>
              <a:t>TM</a:t>
            </a:r>
            <a:r>
              <a:rPr lang="de-DE" b="0" u="none" dirty="0"/>
              <a:t>? In der Welt der Informatik gibt es noch viel mehr zu entdecken! Auf Code Studio finden Sie Puzzles, Spiele und Kurse für alle Altersstufen. Lernen Sie, Ihre eigenen Spiele und Apps zu erstellen und mit Ihren Freunden zu teilen. Besuchen Sie </a:t>
            </a:r>
            <a:r>
              <a:rPr lang="de-DE" sz="1200" kern="1200" dirty="0">
                <a:solidFill>
                  <a:schemeClr val="tx1"/>
                </a:solidFill>
                <a:effectLst/>
                <a:latin typeface="+mn-lt"/>
                <a:hlinkClick r:id="rId7"/>
              </a:rPr>
              <a:t>studio.code.org</a:t>
            </a:r>
            <a:r>
              <a:rPr lang="de-DE" b="0" u="none" dirty="0"/>
              <a:t> und beginnen Sie noch heute! </a:t>
            </a:r>
          </a:p>
          <a:p>
            <a:endParaRPr lang="de-DE" b="1" dirty="0"/>
          </a:p>
        </p:txBody>
      </p:sp>
      <p:sp>
        <p:nvSpPr>
          <p:cNvPr id="4" name="Slide Number Placeholder 3"/>
          <p:cNvSpPr>
            <a:spLocks noGrp="1"/>
          </p:cNvSpPr>
          <p:nvPr>
            <p:ph type="sldNum" sz="quarter" idx="10"/>
          </p:nvPr>
        </p:nvSpPr>
        <p:spPr/>
        <p:txBody>
          <a:bodyPr/>
          <a:lstStyle/>
          <a:p>
            <a:fld id="{88F0EC2C-E6BA-F248-9EDA-113245C923E1}" type="slidenum">
              <a:rPr lang="en-US" smtClean="0"/>
              <a:t>19</a:t>
            </a:fld>
            <a:endParaRPr lang="de-DE"/>
          </a:p>
        </p:txBody>
      </p:sp>
    </p:spTree>
    <p:extLst>
      <p:ext uri="{BB962C8B-B14F-4D97-AF65-F5344CB8AC3E}">
        <p14:creationId xmlns:p14="http://schemas.microsoft.com/office/powerpoint/2010/main" val="357787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b="1" u="sng" dirty="0"/>
              <a:t>BEISPIELSCRIPT:</a:t>
            </a:r>
          </a:p>
          <a:p>
            <a:endParaRPr lang="de-DE" b="1" u="sng" dirty="0"/>
          </a:p>
          <a:p>
            <a:r>
              <a:rPr lang="de-DE" sz="1200" b="1" i="0" u="sng" strike="noStrike" kern="1200" dirty="0">
                <a:solidFill>
                  <a:schemeClr val="tx1"/>
                </a:solidFill>
                <a:effectLst/>
                <a:latin typeface="+mn-lt"/>
              </a:rPr>
              <a:t>Willkommen!</a:t>
            </a:r>
            <a:br>
              <a:rPr dirty="0"/>
            </a:br>
            <a:r>
              <a:rPr lang="de-DE" dirty="0"/>
              <a:t>[Stellen Sie sich dem Kurs vor, wer Sie sind, was Sie tun, und warum Sie sich auf Ihre Hour of </a:t>
            </a:r>
            <a:r>
              <a:rPr lang="de-DE" b="0" u="none" dirty="0"/>
              <a:t>Code</a:t>
            </a:r>
            <a:r>
              <a:rPr lang="de-DE" b="0" u="none" baseline="30000" dirty="0"/>
              <a:t>TM</a:t>
            </a:r>
            <a:r>
              <a:rPr lang="de-DE" dirty="0"/>
              <a:t> freuen, falls Sie in der Branche arbeiten] .</a:t>
            </a:r>
            <a:r>
              <a:rPr lang="de-DE" sz="1200" baseline="30000" dirty="0">
                <a:solidFill>
                  <a:schemeClr val="bg1"/>
                </a:solidFill>
                <a:latin typeface="Segoe UI Light" panose="020B0502040204020203" pitchFamily="34" charset="0"/>
              </a:rPr>
              <a:t> </a:t>
            </a:r>
          </a:p>
          <a:p>
            <a:endParaRPr lang="de-DE" b="1" u="sng" dirty="0"/>
          </a:p>
          <a:p>
            <a:pPr marL="0" marR="0" indent="0" algn="l" defTabSz="914400" rtl="0" eaLnBrk="1" fontAlgn="auto" latinLnBrk="0" hangingPunct="1">
              <a:lnSpc>
                <a:spcPct val="100000"/>
              </a:lnSpc>
              <a:spcBef>
                <a:spcPts val="0"/>
              </a:spcBef>
              <a:spcAft>
                <a:spcPts val="0"/>
              </a:spcAft>
              <a:buClrTx/>
              <a:buSzTx/>
              <a:buFontTx/>
              <a:buNone/>
              <a:tabLst/>
              <a:defRPr/>
            </a:pPr>
            <a:r>
              <a:rPr lang="de-DE" b="0" u="none" dirty="0"/>
              <a:t>"Zuerst sehen wir uns ein kurzes Video an, wie beliebt Programmieren in den letzten Jahren geworden ist und wie viele tolle Menschen wie ihr damit angefangen haben."</a:t>
            </a:r>
          </a:p>
          <a:p>
            <a:pPr marL="0" marR="0" indent="0" algn="l" defTabSz="914400" rtl="0" eaLnBrk="1" fontAlgn="auto" latinLnBrk="0" hangingPunct="1">
              <a:lnSpc>
                <a:spcPct val="100000"/>
              </a:lnSpc>
              <a:spcBef>
                <a:spcPts val="0"/>
              </a:spcBef>
              <a:spcAft>
                <a:spcPts val="0"/>
              </a:spcAft>
              <a:buClrTx/>
              <a:buSzTx/>
              <a:buFontTx/>
              <a:buNone/>
              <a:tabLst/>
              <a:defRPr/>
            </a:pPr>
            <a:endParaRPr lang="de-DE" b="1" u="sng" dirty="0"/>
          </a:p>
          <a:p>
            <a:pPr marL="0" marR="0" indent="0" algn="l" defTabSz="914400" rtl="0" eaLnBrk="1" fontAlgn="auto" latinLnBrk="0" hangingPunct="1">
              <a:lnSpc>
                <a:spcPct val="100000"/>
              </a:lnSpc>
              <a:spcBef>
                <a:spcPts val="0"/>
              </a:spcBef>
              <a:spcAft>
                <a:spcPts val="0"/>
              </a:spcAft>
              <a:buClrTx/>
              <a:buSzTx/>
              <a:buFontTx/>
              <a:buNone/>
              <a:tabLst/>
              <a:defRPr/>
            </a:pPr>
            <a:r>
              <a:rPr lang="de-DE" b="1" u="sng" baseline="0" dirty="0"/>
              <a:t>ANMERKUNG FÜR SCHULUNGSLEITER:</a:t>
            </a:r>
          </a:p>
          <a:p>
            <a:pPr marL="0" marR="0" indent="0" algn="l" defTabSz="914400" rtl="0" eaLnBrk="1" fontAlgn="auto" latinLnBrk="0" hangingPunct="1">
              <a:lnSpc>
                <a:spcPct val="100000"/>
              </a:lnSpc>
              <a:spcBef>
                <a:spcPts val="0"/>
              </a:spcBef>
              <a:spcAft>
                <a:spcPts val="0"/>
              </a:spcAft>
              <a:buClrTx/>
              <a:buSzTx/>
              <a:buFontTx/>
              <a:buNone/>
              <a:tabLst/>
              <a:defRPr/>
            </a:pPr>
            <a:r>
              <a:rPr lang="de-DE" b="0" u="none" baseline="0" dirty="0"/>
              <a:t>Das Video startet automatisch, wenn Sie zur nächsten Folie wechseln. </a:t>
            </a:r>
            <a:endParaRPr lang="de-DE" b="1" u="sng" dirty="0"/>
          </a:p>
          <a:p>
            <a:endParaRPr lang="de-DE" b="1" u="sng" dirty="0"/>
          </a:p>
          <a:p>
            <a:endParaRPr lang="de-DE" b="1" dirty="0"/>
          </a:p>
          <a:p>
            <a:pPr marL="0" marR="0" indent="0" algn="l" defTabSz="914400" rtl="0" eaLnBrk="1" fontAlgn="auto" latinLnBrk="0" hangingPunct="1">
              <a:lnSpc>
                <a:spcPct val="100000"/>
              </a:lnSpc>
              <a:spcBef>
                <a:spcPts val="0"/>
              </a:spcBef>
              <a:spcAft>
                <a:spcPts val="0"/>
              </a:spcAft>
              <a:buClrTx/>
              <a:buSzTx/>
              <a:buFontTx/>
              <a:buNone/>
              <a:tabLst/>
              <a:defRPr/>
            </a:pPr>
            <a:endParaRPr lang="de-DE" dirty="0"/>
          </a:p>
        </p:txBody>
      </p:sp>
      <p:sp>
        <p:nvSpPr>
          <p:cNvPr id="4" name="Slide Number Placeholder 3"/>
          <p:cNvSpPr>
            <a:spLocks noGrp="1"/>
          </p:cNvSpPr>
          <p:nvPr>
            <p:ph type="sldNum" sz="quarter" idx="10"/>
          </p:nvPr>
        </p:nvSpPr>
        <p:spPr/>
        <p:txBody>
          <a:bodyPr/>
          <a:lstStyle/>
          <a:p>
            <a:fld id="{88F0EC2C-E6BA-F248-9EDA-113245C923E1}" type="slidenum">
              <a:rPr lang="en-US" smtClean="0"/>
              <a:t>2</a:t>
            </a:fld>
            <a:endParaRPr lang="de-DE"/>
          </a:p>
        </p:txBody>
      </p:sp>
    </p:spTree>
    <p:extLst>
      <p:ext uri="{BB962C8B-B14F-4D97-AF65-F5344CB8AC3E}">
        <p14:creationId xmlns:p14="http://schemas.microsoft.com/office/powerpoint/2010/main" val="17040161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b="1" u="sng" dirty="0"/>
              <a:t>BEISPIELSCRIPT: </a:t>
            </a:r>
          </a:p>
          <a:p>
            <a:endParaRPr lang="de-DE" b="1" u="sng" dirty="0"/>
          </a:p>
          <a:p>
            <a:endParaRPr lang="de-DE" b="1" u="sng" dirty="0"/>
          </a:p>
          <a:p>
            <a:r>
              <a:rPr lang="de-DE" b="1" u="sng" dirty="0"/>
              <a:t>ZIEL DER FOLIE:</a:t>
            </a:r>
            <a:r>
              <a:rPr lang="de-DE" dirty="0"/>
              <a:t> </a:t>
            </a:r>
          </a:p>
          <a:p>
            <a:endParaRPr lang="de-DE" b="0" u="none" baseline="0" dirty="0"/>
          </a:p>
          <a:p>
            <a:r>
              <a:rPr lang="de-DE" b="0" u="none" baseline="0" dirty="0"/>
              <a:t>Abschluss des Events</a:t>
            </a:r>
          </a:p>
          <a:p>
            <a:endParaRPr lang="de-DE" b="1" dirty="0"/>
          </a:p>
          <a:p>
            <a:r>
              <a:rPr lang="de-DE" b="1" u="sng" dirty="0"/>
              <a:t>BILDANMERKUNGEN FÜR DIESE FOLIE:</a:t>
            </a:r>
            <a:endParaRPr lang="de-DE" sz="1200" u="sng" kern="1200" dirty="0">
              <a:solidFill>
                <a:schemeClr val="tx1"/>
              </a:solidFill>
              <a:effectLst/>
              <a:latin typeface="+mn-lt"/>
              <a:ea typeface="+mn-ea"/>
              <a:cs typeface="+mn-cs"/>
            </a:endParaRPr>
          </a:p>
          <a:p>
            <a:endParaRPr lang="de-DE" sz="1200" kern="1200" dirty="0">
              <a:solidFill>
                <a:schemeClr val="tx1"/>
              </a:solidFill>
              <a:effectLst/>
              <a:latin typeface="+mn-lt"/>
              <a:ea typeface="+mn-ea"/>
              <a:cs typeface="+mn-cs"/>
            </a:endParaRPr>
          </a:p>
          <a:p>
            <a:r>
              <a:rPr lang="de-DE" sz="1200" kern="1200" dirty="0">
                <a:solidFill>
                  <a:schemeClr val="tx1"/>
                </a:solidFill>
                <a:effectLst/>
                <a:latin typeface="+mn-lt"/>
              </a:rPr>
              <a:t>Wenn dieses Bild ausgetauscht wird, achten Sie darauf, dass das neue folgenden Kriterien entspricht: </a:t>
            </a:r>
            <a:endParaRPr lang="de-DE" dirty="0"/>
          </a:p>
          <a:p>
            <a:pPr marL="628650" lvl="1" indent="-171450">
              <a:buFont typeface="Arial"/>
              <a:buChar char="•"/>
            </a:pPr>
            <a:r>
              <a:rPr lang="de-DE" sz="1200" kern="1200" dirty="0">
                <a:solidFill>
                  <a:schemeClr val="tx1"/>
                </a:solidFill>
                <a:effectLst/>
                <a:latin typeface="+mn-lt"/>
              </a:rPr>
              <a:t>Zeigt männliche und weibliche Teenager </a:t>
            </a:r>
            <a:endParaRPr lang="de-DE" dirty="0">
              <a:effectLst/>
            </a:endParaRPr>
          </a:p>
          <a:p>
            <a:pPr marL="628650" lvl="1" indent="-171450">
              <a:buFont typeface="Arial"/>
              <a:buChar char="•"/>
            </a:pPr>
            <a:r>
              <a:rPr lang="de-DE" sz="1200" kern="1200" dirty="0">
                <a:solidFill>
                  <a:schemeClr val="tx1"/>
                </a:solidFill>
                <a:effectLst/>
                <a:latin typeface="+mn-lt"/>
              </a:rPr>
              <a:t>Zeigt, wie die Teilnehmer Spaß haben </a:t>
            </a:r>
            <a:endParaRPr lang="de-DE" dirty="0">
              <a:effectLst/>
            </a:endParaRPr>
          </a:p>
          <a:p>
            <a:pPr marL="628650" lvl="1" indent="-171450">
              <a:buFont typeface="Arial"/>
              <a:buChar char="•"/>
            </a:pPr>
            <a:r>
              <a:rPr lang="de-DE" sz="1200" kern="1200" dirty="0">
                <a:solidFill>
                  <a:schemeClr val="tx1"/>
                </a:solidFill>
                <a:effectLst/>
                <a:latin typeface="+mn-lt"/>
              </a:rPr>
              <a:t>Zeigt eine Gruppe von Menschen, nicht nur Individuen</a:t>
            </a:r>
            <a:r>
              <a:rPr lang="de-DE" dirty="0"/>
              <a:t> </a:t>
            </a:r>
          </a:p>
          <a:p>
            <a:pPr marL="457200" lvl="1" indent="0">
              <a:buFont typeface="Arial"/>
              <a:buNone/>
            </a:pPr>
            <a:endParaRPr lang="de-DE" sz="1200" kern="1200" dirty="0">
              <a:solidFill>
                <a:schemeClr val="tx1"/>
              </a:solidFill>
              <a:effectLst/>
              <a:latin typeface="+mn-lt"/>
              <a:ea typeface="+mn-ea"/>
              <a:cs typeface="+mn-cs"/>
            </a:endParaRPr>
          </a:p>
          <a:p>
            <a:r>
              <a:rPr lang="de-DE" b="1" u="sng" dirty="0"/>
              <a:t>Copyright 2017: </a:t>
            </a:r>
          </a:p>
          <a:p>
            <a:r>
              <a:rPr lang="de-DE" sz="1200" kern="1200" dirty="0">
                <a:solidFill>
                  <a:schemeClr val="tx1"/>
                </a:solidFill>
                <a:effectLst/>
                <a:latin typeface="+mn-lt"/>
              </a:rPr>
              <a:t>Diese Präsentation wird lizenziert und nicht verkauft. Diese Inhalte dürfen ohne vorherige schriftliche Genehmigung von Microsoft Corporation nicht für kommerzielle Zwecke kopiert, angepasst, bearbeitet, abgeleitet, verteilt, öffentlich präsentiert, verkauft oder eingesetzt werden. </a:t>
            </a:r>
          </a:p>
          <a:p>
            <a:r>
              <a:rPr lang="de-DE" sz="1200" kern="1200" dirty="0">
                <a:solidFill>
                  <a:schemeClr val="tx1"/>
                </a:solidFill>
                <a:effectLst/>
                <a:latin typeface="+mn-lt"/>
              </a:rPr>
              <a:t> </a:t>
            </a:r>
          </a:p>
          <a:p>
            <a:r>
              <a:rPr lang="de-DE" sz="1200" kern="1200" dirty="0">
                <a:solidFill>
                  <a:schemeClr val="tx1"/>
                </a:solidFill>
                <a:effectLst/>
                <a:latin typeface="+mn-lt"/>
              </a:rPr>
              <a:t>Diese Präsentation wird in der vorliegenden Form bereitgestellt. Microsoft übernimmt keine ausdrückliche oder implizite Gewährleistung.  Die Informationen und Ansichten in dieser Präsentation können ohne vorherige Ankündigung geändert werden. Das gilt auch für URLs und andere Websiteverweise.  </a:t>
            </a:r>
          </a:p>
          <a:p>
            <a:r>
              <a:rPr lang="de-DE" sz="1200" kern="1200" dirty="0">
                <a:solidFill>
                  <a:schemeClr val="tx1"/>
                </a:solidFill>
                <a:effectLst/>
                <a:latin typeface="+mn-lt"/>
              </a:rPr>
              <a:t> </a:t>
            </a:r>
          </a:p>
          <a:p>
            <a:r>
              <a:rPr lang="de-DE" sz="1200" kern="1200" dirty="0">
                <a:solidFill>
                  <a:schemeClr val="tx1"/>
                </a:solidFill>
                <a:effectLst/>
                <a:latin typeface="+mn-lt"/>
              </a:rPr>
              <a:t>Ein Teil der hier gezeigten Beispiele dient lediglich zu Illustrationszwecken und ist fiktiv.  Eventuelle Zusammenhänge oder Ähnlichkeiten sind rein zufällig und nicht beabsichtigt. </a:t>
            </a:r>
          </a:p>
          <a:p>
            <a:r>
              <a:rPr lang="de-DE" sz="1200" kern="1200" dirty="0">
                <a:solidFill>
                  <a:schemeClr val="tx1"/>
                </a:solidFill>
                <a:effectLst/>
                <a:latin typeface="+mn-lt"/>
              </a:rPr>
              <a:t> </a:t>
            </a:r>
          </a:p>
          <a:p>
            <a:r>
              <a:rPr lang="de-DE" sz="1200" kern="1200" dirty="0">
                <a:solidFill>
                  <a:schemeClr val="tx1"/>
                </a:solidFill>
                <a:effectLst/>
                <a:latin typeface="+mn-lt"/>
              </a:rPr>
              <a:t>Sie dürfen diese Präsentation für persönliche Zwecke sowie im Klassenzimmer und mit Schülern im Rahmen von code.org und anderen Programmierevents einsetzen.  Diese Präsentation verleiht Ihnen keinerlei Anrecht auf geistiges Eigentum an irgendwelchen Microsoft-Produkten.  </a:t>
            </a:r>
          </a:p>
          <a:p>
            <a:r>
              <a:rPr lang="de-DE" sz="1200" kern="1200" dirty="0">
                <a:solidFill>
                  <a:schemeClr val="tx1"/>
                </a:solidFill>
                <a:effectLst/>
                <a:latin typeface="+mn-lt"/>
              </a:rPr>
              <a:t> </a:t>
            </a:r>
          </a:p>
          <a:p>
            <a:r>
              <a:rPr lang="de-DE" sz="1200" kern="1200" dirty="0">
                <a:solidFill>
                  <a:schemeClr val="tx1"/>
                </a:solidFill>
                <a:effectLst/>
                <a:latin typeface="+mn-lt"/>
              </a:rPr>
              <a:t>Microsoft und die unter </a:t>
            </a:r>
            <a:r>
              <a:rPr lang="de-DE" sz="1200" kern="1200" dirty="0">
                <a:solidFill>
                  <a:schemeClr val="tx1"/>
                </a:solidFill>
                <a:effectLst/>
                <a:latin typeface="+mn-lt"/>
                <a:hlinkClick r:id="rId3"/>
              </a:rPr>
              <a:t>http://www.microsoft.com/en-us/legal/intellectualproperty/trademarks/en-us.aspx</a:t>
            </a:r>
            <a:r>
              <a:rPr lang="de-DE" sz="1200" kern="1200" dirty="0">
                <a:solidFill>
                  <a:schemeClr val="tx1"/>
                </a:solidFill>
                <a:effectLst/>
                <a:latin typeface="+mn-lt"/>
              </a:rPr>
              <a:t> aufgeführten Marken sind Marken der Microsoft-Unternehmensgruppe.  Alle anderen Marken sind Eigentum der jeweiligen Besitzer.</a:t>
            </a:r>
          </a:p>
          <a:p>
            <a:endParaRPr lang="de-DE" b="1" u="sng" dirty="0"/>
          </a:p>
          <a:p>
            <a:pPr marL="0" marR="0" lvl="0" indent="0" algn="l" defTabSz="713203"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solidFill>
                <a:effectLst/>
                <a:uLnTx/>
                <a:uFillTx/>
                <a:latin typeface="+mn-lt"/>
              </a:rPr>
              <a:t>© Code.org, 2017. Code.org®, das CODE-Logo und Hour of Code® sind Markenzeichen von Code.org</a:t>
            </a:r>
            <a:endParaRPr kumimoji="0" lang="de-DE"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solidFill>
                <a:effectLst/>
                <a:uLnTx/>
                <a:uFillTx/>
                <a:latin typeface="+mn-lt"/>
              </a:rPr>
              <a:t>Mojang © 2017. „Minecraft“ ist ein Markenzeichen von Mojang AB</a:t>
            </a:r>
          </a:p>
          <a:p>
            <a:pPr marL="0" marR="0" lvl="0" indent="0" algn="l" defTabSz="713203"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solidFill>
                <a:effectLst/>
                <a:uLnTx/>
                <a:uFillTx/>
                <a:latin typeface="+mn-lt"/>
              </a:rPr>
              <a:t>© 2017 Microsoft Corporation. Alle Rechte vorbehalten.</a:t>
            </a:r>
            <a:endParaRPr lang="de-DE" sz="1200" kern="1200" dirty="0">
              <a:solidFill>
                <a:schemeClr val="tx1"/>
              </a:solidFill>
              <a:effectLst/>
              <a:latin typeface="+mn-lt"/>
              <a:ea typeface="+mn-ea"/>
              <a:cs typeface="+mn-cs"/>
            </a:endParaRPr>
          </a:p>
          <a:p>
            <a:pPr marL="457200" lvl="1" indent="0">
              <a:buFont typeface="Arial"/>
              <a:buNone/>
            </a:pPr>
            <a:endParaRPr lang="de-DE" dirty="0">
              <a:effectLst/>
            </a:endParaRPr>
          </a:p>
          <a:p>
            <a:pPr marL="457200" lvl="1" indent="0">
              <a:buFont typeface="Arial"/>
              <a:buNone/>
            </a:pPr>
            <a:endParaRPr lang="de-DE" dirty="0">
              <a:effectLst/>
            </a:endParaRPr>
          </a:p>
          <a:p>
            <a:pPr marL="457200" lvl="1" indent="0">
              <a:buFont typeface="Arial"/>
              <a:buNone/>
            </a:pPr>
            <a:endParaRPr lang="de-DE" dirty="0">
              <a:effectLst/>
            </a:endParaRPr>
          </a:p>
          <a:p>
            <a:pPr marL="457200" lvl="1" indent="0">
              <a:buFont typeface="Arial"/>
              <a:buNone/>
            </a:pPr>
            <a:endParaRPr lang="de-DE" dirty="0">
              <a:effectLst/>
            </a:endParaRPr>
          </a:p>
          <a:p>
            <a:pPr marL="457200" lvl="1" indent="0">
              <a:buFont typeface="Arial"/>
              <a:buNone/>
            </a:pPr>
            <a:endParaRPr lang="de-DE" dirty="0">
              <a:effectLst/>
            </a:endParaRPr>
          </a:p>
          <a:p>
            <a:pPr marL="457200" lvl="1" indent="0">
              <a:buFont typeface="Arial"/>
              <a:buNone/>
            </a:pPr>
            <a:endParaRPr lang="de-DE" dirty="0">
              <a:effectLst/>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20</a:t>
            </a:fld>
            <a:endParaRPr lang="de-DE"/>
          </a:p>
        </p:txBody>
      </p:sp>
    </p:spTree>
    <p:extLst>
      <p:ext uri="{BB962C8B-B14F-4D97-AF65-F5344CB8AC3E}">
        <p14:creationId xmlns:p14="http://schemas.microsoft.com/office/powerpoint/2010/main" val="29047664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b="1" u="sng" dirty="0"/>
              <a:t>ZIEL DER FOLIE:</a:t>
            </a:r>
          </a:p>
          <a:p>
            <a:endParaRPr lang="de-DE" b="1" u="sng"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Jugendliche für das </a:t>
            </a:r>
            <a:r>
              <a:rPr lang="de-DE" sz="1200" dirty="0">
                <a:solidFill>
                  <a:schemeClr val="bg1"/>
                </a:solidFill>
                <a:latin typeface="Segoe UI Light" panose="020B0502040204020203" pitchFamily="34" charset="0"/>
              </a:rPr>
              <a:t>Hour of </a:t>
            </a:r>
            <a:r>
              <a:rPr lang="de-DE" b="0" u="none" dirty="0"/>
              <a:t>Code</a:t>
            </a:r>
            <a:r>
              <a:rPr lang="de-DE" b="0" u="none" baseline="30000" dirty="0"/>
              <a:t>TM</a:t>
            </a:r>
            <a:r>
              <a:rPr lang="de-DE" b="0" u="none" baseline="0" dirty="0"/>
              <a:t>-Tutorial begeistern.</a:t>
            </a:r>
            <a:endParaRPr lang="de-DE" b="1" u="sng" dirty="0"/>
          </a:p>
          <a:p>
            <a:endParaRPr lang="de-DE" b="1" u="sng" dirty="0"/>
          </a:p>
          <a:p>
            <a:r>
              <a:rPr lang="de-DE" b="1" u="sng" dirty="0"/>
              <a:t>BILDANMERKUNGEN FÜR DIESE FOLIE:</a:t>
            </a:r>
            <a:endParaRPr lang="de-DE" sz="1200" u="sng" kern="1200" dirty="0">
              <a:solidFill>
                <a:schemeClr val="tx1"/>
              </a:solidFill>
              <a:effectLst/>
              <a:latin typeface="+mn-lt"/>
              <a:ea typeface="+mn-ea"/>
              <a:cs typeface="+mn-cs"/>
            </a:endParaRPr>
          </a:p>
          <a:p>
            <a:endParaRPr lang="de-DE" sz="1200" kern="1200" dirty="0">
              <a:solidFill>
                <a:schemeClr val="tx1"/>
              </a:solidFill>
              <a:effectLst/>
              <a:latin typeface="+mn-lt"/>
              <a:ea typeface="+mn-ea"/>
              <a:cs typeface="+mn-cs"/>
            </a:endParaRPr>
          </a:p>
          <a:p>
            <a:r>
              <a:rPr lang="de-DE" dirty="0"/>
              <a:t>Das Video startet automatisch. </a:t>
            </a:r>
          </a:p>
          <a:p>
            <a:endParaRPr lang="de-DE" dirty="0"/>
          </a:p>
          <a:p>
            <a:pPr marL="0" marR="0" indent="0" algn="l" defTabSz="914400" rtl="0" eaLnBrk="1" fontAlgn="auto" latinLnBrk="0" hangingPunct="1">
              <a:lnSpc>
                <a:spcPct val="100000"/>
              </a:lnSpc>
              <a:spcBef>
                <a:spcPts val="0"/>
              </a:spcBef>
              <a:spcAft>
                <a:spcPts val="0"/>
              </a:spcAft>
              <a:buClrTx/>
              <a:buSzTx/>
              <a:buFontTx/>
              <a:buNone/>
              <a:tabLst/>
              <a:defRPr/>
            </a:pPr>
            <a:r>
              <a:rPr lang="de-DE" sz="1200" kern="1200" dirty="0">
                <a:solidFill>
                  <a:schemeClr val="tx1"/>
                </a:solidFill>
                <a:effectLst/>
                <a:latin typeface="+mn-lt"/>
              </a:rPr>
              <a:t>Wenn Sie die Sprache oder die Untertitel ändern wollen, können Sie beim untenstehenden Link auf das "Einstellungen"-Zahnrad in der rechten unteren Ecke klicken. Möglicherweise müssen Sie dann den Link neu einbetten:  https://www.youtube.com/watch?t=1&amp;v=2DxWIxec6yo</a:t>
            </a:r>
          </a:p>
          <a:p>
            <a:pPr marL="0" marR="0" indent="0" algn="l" defTabSz="914400" rtl="0" eaLnBrk="1" fontAlgn="auto" latinLnBrk="0" hangingPunct="1">
              <a:lnSpc>
                <a:spcPct val="100000"/>
              </a:lnSpc>
              <a:spcBef>
                <a:spcPts val="0"/>
              </a:spcBef>
              <a:spcAft>
                <a:spcPts val="0"/>
              </a:spcAft>
              <a:buClrTx/>
              <a:buSzTx/>
              <a:buFontTx/>
              <a:buNone/>
              <a:tabLst/>
              <a:defRPr/>
            </a:pPr>
            <a:endParaRPr lang="de-DE"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de-DE"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de-DE" sz="1200" b="0" i="0" u="none" strike="noStrike" kern="1200" dirty="0">
                <a:solidFill>
                  <a:schemeClr val="tx1"/>
                </a:solidFill>
                <a:effectLst/>
                <a:latin typeface="+mn-lt"/>
              </a:rPr>
              <a:t>Auf code.org finden Sie weitere Videos, die Sie einsetzen können, falls Sie Ihrem Publikum eine andere Botschaft vermitteln möchten.</a:t>
            </a:r>
            <a:r>
              <a:rPr lang="de-DE" dirty="0"/>
              <a:t> </a:t>
            </a:r>
          </a:p>
        </p:txBody>
      </p:sp>
      <p:sp>
        <p:nvSpPr>
          <p:cNvPr id="4" name="Slide Number Placeholder 3"/>
          <p:cNvSpPr>
            <a:spLocks noGrp="1"/>
          </p:cNvSpPr>
          <p:nvPr>
            <p:ph type="sldNum" sz="quarter" idx="10"/>
          </p:nvPr>
        </p:nvSpPr>
        <p:spPr/>
        <p:txBody>
          <a:bodyPr/>
          <a:lstStyle/>
          <a:p>
            <a:fld id="{88F0EC2C-E6BA-F248-9EDA-113245C923E1}" type="slidenum">
              <a:rPr lang="en-US" smtClean="0"/>
              <a:t>3</a:t>
            </a:fld>
            <a:endParaRPr lang="de-DE"/>
          </a:p>
        </p:txBody>
      </p:sp>
    </p:spTree>
    <p:extLst>
      <p:ext uri="{BB962C8B-B14F-4D97-AF65-F5344CB8AC3E}">
        <p14:creationId xmlns:p14="http://schemas.microsoft.com/office/powerpoint/2010/main" val="3842005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BEISPIELSCRIPT:</a:t>
            </a:r>
          </a:p>
          <a:p>
            <a:endParaRPr lang="de-DE" sz="1200" kern="1200" dirty="0">
              <a:solidFill>
                <a:schemeClr val="tx1"/>
              </a:solidFill>
              <a:effectLst/>
              <a:latin typeface="+mn-lt"/>
              <a:ea typeface="+mn-ea"/>
              <a:cs typeface="+mn-cs"/>
            </a:endParaRPr>
          </a:p>
          <a:p>
            <a:r>
              <a:rPr lang="de-DE" b="0" u="none" dirty="0"/>
              <a:t>“Woran denkt ihr, wenn ihr die Worte "Code" oder "Programmieren" hört? Gehts da um Geheimnissen, wie bei einer Geheimsprache? Was meint ihr, was für Menschen programmieren? Lasst euch was einfallen!"</a:t>
            </a:r>
            <a:endParaRPr lang="de-DE" sz="1200" kern="1200" dirty="0">
              <a:solidFill>
                <a:schemeClr val="tx1"/>
              </a:solidFill>
              <a:effectLst/>
              <a:latin typeface="+mn-lt"/>
              <a:ea typeface="+mn-ea"/>
              <a:cs typeface="+mn-cs"/>
            </a:endParaRPr>
          </a:p>
          <a:p>
            <a:endParaRPr lang="de-DE"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ZIEL DER FOLIE:</a:t>
            </a:r>
            <a:r>
              <a:rPr lang="de-DE"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de-DE" b="0" u="none"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de-DE" b="0" u="none" baseline="0" dirty="0"/>
              <a:t>Diese Folie soll das Eis brechen.</a:t>
            </a:r>
          </a:p>
          <a:p>
            <a:pPr marL="0" marR="0" indent="0" algn="l" defTabSz="914400" rtl="0" eaLnBrk="1" fontAlgn="auto" latinLnBrk="0" hangingPunct="1">
              <a:lnSpc>
                <a:spcPct val="100000"/>
              </a:lnSpc>
              <a:spcBef>
                <a:spcPts val="0"/>
              </a:spcBef>
              <a:spcAft>
                <a:spcPts val="0"/>
              </a:spcAft>
              <a:buClrTx/>
              <a:buSzTx/>
              <a:buFontTx/>
              <a:buNone/>
              <a:tabLst/>
              <a:defRPr/>
            </a:pPr>
            <a:endParaRPr lang="de-DE" b="0" u="none"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de-DE" kern="1200" dirty="0">
                <a:effectLst/>
                <a:latin typeface="+mn-lt"/>
              </a:rPr>
              <a:t>Es kann passieren, dass die Kinder keine Antwort auf </a:t>
            </a:r>
            <a:r>
              <a:rPr lang="de-DE" dirty="0"/>
              <a:t>diese Fragen</a:t>
            </a:r>
            <a:r>
              <a:rPr lang="de-DE" kern="1200" dirty="0">
                <a:effectLst/>
                <a:latin typeface="+mn-lt"/>
              </a:rPr>
              <a:t> haben. </a:t>
            </a:r>
            <a:r>
              <a:rPr lang="de-DE" dirty="0"/>
              <a:t>Die </a:t>
            </a:r>
            <a:r>
              <a:rPr lang="de-DE" kern="1200" baseline="0" dirty="0">
                <a:effectLst/>
                <a:latin typeface="+mn-lt"/>
              </a:rPr>
              <a:t>Fragen</a:t>
            </a:r>
            <a:r>
              <a:rPr lang="de-DE" dirty="0"/>
              <a:t>zielen</a:t>
            </a:r>
            <a:r>
              <a:rPr lang="de-DE" kern="1200" baseline="0" dirty="0">
                <a:effectLst/>
                <a:latin typeface="+mn-lt"/>
              </a:rPr>
              <a:t> darauf ab,</a:t>
            </a:r>
            <a:r>
              <a:rPr lang="de-DE" b="0" u="none" baseline="0" dirty="0"/>
              <a:t> eine Diskussion zu starten und herauszufinden, welche Vorurteile die Jugendlichen zum Thema Programmierung haben. </a:t>
            </a:r>
            <a:r>
              <a:rPr lang="de-DE" kern="1200" dirty="0">
                <a:effectLst/>
                <a:latin typeface="+mn-lt"/>
              </a:rPr>
              <a:t>Führen Sie eine lockere Diskussion, in der es in Ordnung ist, die Antworten nicht zu kennen. Auf den nächsten Folie beschäftigen wir uns mit Vorurteilen zum Thema Programmierung, um die Ansichten der Teilnehmer zu ändern, bevor wir die Tutorial beginnen.</a:t>
            </a:r>
            <a:r>
              <a:rPr lang="de-DE" dirty="0"/>
              <a:t> </a:t>
            </a:r>
            <a:endParaRPr lang="de-DE" b="1" u="sng" dirty="0"/>
          </a:p>
          <a:p>
            <a:endParaRPr lang="de-DE" b="1" dirty="0"/>
          </a:p>
          <a:p>
            <a:endParaRPr lang="de-DE" dirty="0"/>
          </a:p>
        </p:txBody>
      </p:sp>
      <p:sp>
        <p:nvSpPr>
          <p:cNvPr id="4" name="Slide Number Placeholder 3"/>
          <p:cNvSpPr>
            <a:spLocks noGrp="1"/>
          </p:cNvSpPr>
          <p:nvPr>
            <p:ph type="sldNum" sz="quarter" idx="10"/>
          </p:nvPr>
        </p:nvSpPr>
        <p:spPr/>
        <p:txBody>
          <a:bodyPr/>
          <a:lstStyle/>
          <a:p>
            <a:fld id="{88F0EC2C-E6BA-F248-9EDA-113245C923E1}" type="slidenum">
              <a:rPr lang="en-US" smtClean="0"/>
              <a:t>4</a:t>
            </a:fld>
            <a:endParaRPr lang="de-DE"/>
          </a:p>
        </p:txBody>
      </p:sp>
    </p:spTree>
    <p:extLst>
      <p:ext uri="{BB962C8B-B14F-4D97-AF65-F5344CB8AC3E}">
        <p14:creationId xmlns:p14="http://schemas.microsoft.com/office/powerpoint/2010/main" val="13476581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BEISPIELSCRIPT:</a:t>
            </a:r>
            <a:endParaRPr lang="de-DE" b="0" u="none" dirty="0"/>
          </a:p>
          <a:p>
            <a:endParaRPr lang="de-DE" b="0" u="none" dirty="0"/>
          </a:p>
          <a:p>
            <a:r>
              <a:rPr lang="de-DE" b="0" u="none" dirty="0"/>
              <a:t>"Jetzt lasst uns darüber reden, was Programmieren </a:t>
            </a:r>
            <a:r>
              <a:rPr lang="de-DE" b="0" i="1" u="none" dirty="0"/>
              <a:t>wirklich</a:t>
            </a:r>
            <a:r>
              <a:rPr lang="de-DE" b="0" u="none" dirty="0"/>
              <a:t> ist."</a:t>
            </a:r>
          </a:p>
          <a:p>
            <a:endParaRPr lang="de-DE" sz="1200" b="0" u="none" kern="1200" dirty="0">
              <a:solidFill>
                <a:schemeClr val="tx1"/>
              </a:solidFill>
              <a:effectLst/>
              <a:latin typeface="+mn-lt"/>
              <a:ea typeface="+mn-ea"/>
              <a:cs typeface="+mn-cs"/>
            </a:endParaRPr>
          </a:p>
          <a:p>
            <a:r>
              <a:rPr lang="de-DE" b="1" u="sng" dirty="0"/>
              <a:t>ZIEL DER FOLIE:</a:t>
            </a:r>
          </a:p>
          <a:p>
            <a:endParaRPr lang="de-DE" b="1" u="sng" dirty="0"/>
          </a:p>
          <a:p>
            <a:r>
              <a:rPr lang="de-DE" b="0" u="none" dirty="0"/>
              <a:t>Folien 5 bis 7 sollen auf leicht zu verstehende Art zeigen, was Programmieren ist.</a:t>
            </a:r>
          </a:p>
          <a:p>
            <a:endParaRPr lang="de-DE" b="1" dirty="0"/>
          </a:p>
        </p:txBody>
      </p:sp>
      <p:sp>
        <p:nvSpPr>
          <p:cNvPr id="4" name="Slide Number Placeholder 3"/>
          <p:cNvSpPr>
            <a:spLocks noGrp="1"/>
          </p:cNvSpPr>
          <p:nvPr>
            <p:ph type="sldNum" sz="quarter" idx="10"/>
          </p:nvPr>
        </p:nvSpPr>
        <p:spPr/>
        <p:txBody>
          <a:bodyPr/>
          <a:lstStyle/>
          <a:p>
            <a:fld id="{88F0EC2C-E6BA-F248-9EDA-113245C923E1}" type="slidenum">
              <a:rPr lang="en-US" smtClean="0"/>
              <a:t>5</a:t>
            </a:fld>
            <a:endParaRPr lang="de-DE"/>
          </a:p>
        </p:txBody>
      </p:sp>
    </p:spTree>
    <p:extLst>
      <p:ext uri="{BB962C8B-B14F-4D97-AF65-F5344CB8AC3E}">
        <p14:creationId xmlns:p14="http://schemas.microsoft.com/office/powerpoint/2010/main" val="14714661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BEISPIELSCRIPT:</a:t>
            </a:r>
          </a:p>
          <a:p>
            <a:pPr marL="0" marR="0" indent="0" algn="l" defTabSz="914400" rtl="0" eaLnBrk="1" fontAlgn="auto" latinLnBrk="0" hangingPunct="1">
              <a:lnSpc>
                <a:spcPct val="100000"/>
              </a:lnSpc>
              <a:spcBef>
                <a:spcPts val="0"/>
              </a:spcBef>
              <a:spcAft>
                <a:spcPts val="0"/>
              </a:spcAft>
              <a:buClrTx/>
              <a:buSzTx/>
              <a:buFontTx/>
              <a:buNone/>
              <a:tabLst/>
              <a:defRPr/>
            </a:pPr>
            <a:endParaRPr lang="de-DE" b="1" u="sng" dirty="0"/>
          </a:p>
          <a:p>
            <a:r>
              <a:rPr lang="de-DE" b="0" dirty="0"/>
              <a:t>„Programmierung ist die Sprache, in der wir der Technologie Anweisungen geben,</a:t>
            </a:r>
            <a:r>
              <a:rPr lang="de-DE" sz="1200" b="0" baseline="0" dirty="0">
                <a:latin typeface="Segoe Pro Light" charset="0"/>
              </a:rPr>
              <a:t> um ihr mitzuteilen, was sie tun soll. Mit dieser Sprache könnt ihr viele wundervolle Dinge erreichen!“</a:t>
            </a:r>
            <a:endParaRPr lang="de-DE" sz="1200" baseline="0" dirty="0">
              <a:latin typeface="Segoe UI Light" panose="020B0502040204020203" pitchFamily="34" charset="0"/>
              <a:ea typeface="Segoe Pro Light" charset="0"/>
              <a:cs typeface="Segoe UI Light" panose="020B0502040204020203" pitchFamily="34" charset="0"/>
            </a:endParaRPr>
          </a:p>
          <a:p>
            <a:endParaRPr lang="de-DE" b="1" u="sng" dirty="0"/>
          </a:p>
          <a:p>
            <a:endParaRPr lang="de-DE" sz="1200" dirty="0">
              <a:latin typeface="Segoe UI Light" panose="020B0502040204020203" pitchFamily="34" charset="0"/>
              <a:ea typeface="Segoe Pro Light" charset="0"/>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6</a:t>
            </a:fld>
            <a:endParaRPr lang="de-DE"/>
          </a:p>
        </p:txBody>
      </p:sp>
    </p:spTree>
    <p:extLst>
      <p:ext uri="{BB962C8B-B14F-4D97-AF65-F5344CB8AC3E}">
        <p14:creationId xmlns:p14="http://schemas.microsoft.com/office/powerpoint/2010/main" val="11666121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BEISPIELSCRIPT:</a:t>
            </a:r>
          </a:p>
          <a:p>
            <a:pPr marL="0" marR="0" indent="0" algn="l" defTabSz="914400" rtl="0" eaLnBrk="1" fontAlgn="auto" latinLnBrk="0" hangingPunct="1">
              <a:lnSpc>
                <a:spcPct val="100000"/>
              </a:lnSpc>
              <a:spcBef>
                <a:spcPts val="0"/>
              </a:spcBef>
              <a:spcAft>
                <a:spcPts val="0"/>
              </a:spcAft>
              <a:buClrTx/>
              <a:buSzTx/>
              <a:buFontTx/>
              <a:buNone/>
              <a:tabLst/>
              <a:defRPr/>
            </a:pPr>
            <a:endParaRPr lang="de-DE" b="1" u="sng" dirty="0"/>
          </a:p>
          <a:p>
            <a:r>
              <a:rPr lang="de-DE" b="0" baseline="0" dirty="0"/>
              <a:t>"Damit Computer verstehen, was wir von Ihnen wollen, müssen wir Ihnen Aufträge in einer Sprache geben, die sie verstehen. Diese Sprache ist Programmiersprache!" </a:t>
            </a:r>
          </a:p>
          <a:p>
            <a:endParaRPr lang="de-DE" b="1" u="sng" dirty="0"/>
          </a:p>
          <a:p>
            <a:endParaRPr lang="de-DE" sz="1200" kern="1200" dirty="0">
              <a:solidFill>
                <a:schemeClr val="tx1"/>
              </a:solidFill>
              <a:effectLst/>
              <a:latin typeface="+mn-lt"/>
              <a:ea typeface="+mn-ea"/>
              <a:cs typeface="+mn-cs"/>
            </a:endParaRPr>
          </a:p>
          <a:p>
            <a:endParaRPr lang="de-DE" dirty="0"/>
          </a:p>
        </p:txBody>
      </p:sp>
      <p:sp>
        <p:nvSpPr>
          <p:cNvPr id="4" name="Slide Number Placeholder 3"/>
          <p:cNvSpPr>
            <a:spLocks noGrp="1"/>
          </p:cNvSpPr>
          <p:nvPr>
            <p:ph type="sldNum" sz="quarter" idx="10"/>
          </p:nvPr>
        </p:nvSpPr>
        <p:spPr/>
        <p:txBody>
          <a:bodyPr/>
          <a:lstStyle/>
          <a:p>
            <a:fld id="{88F0EC2C-E6BA-F248-9EDA-113245C923E1}" type="slidenum">
              <a:rPr lang="en-US" smtClean="0"/>
              <a:t>7</a:t>
            </a:fld>
            <a:endParaRPr lang="de-DE"/>
          </a:p>
        </p:txBody>
      </p:sp>
    </p:spTree>
    <p:extLst>
      <p:ext uri="{BB962C8B-B14F-4D97-AF65-F5344CB8AC3E}">
        <p14:creationId xmlns:p14="http://schemas.microsoft.com/office/powerpoint/2010/main" val="1670908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BEISPIELSCRIPT:</a:t>
            </a:r>
          </a:p>
          <a:p>
            <a:pPr marL="0" marR="0" indent="0" algn="l" defTabSz="914400" rtl="0" eaLnBrk="1" fontAlgn="auto" latinLnBrk="0" hangingPunct="1">
              <a:lnSpc>
                <a:spcPct val="100000"/>
              </a:lnSpc>
              <a:spcBef>
                <a:spcPts val="0"/>
              </a:spcBef>
              <a:spcAft>
                <a:spcPts val="0"/>
              </a:spcAft>
              <a:buClrTx/>
              <a:buSzTx/>
              <a:buFontTx/>
              <a:buNone/>
              <a:tabLst/>
              <a:defRPr/>
            </a:pPr>
            <a:endParaRPr lang="de-DE" b="1" u="sng" dirty="0"/>
          </a:p>
          <a:p>
            <a:pPr marL="0" marR="0" indent="0" algn="l" defTabSz="914400" rtl="0" eaLnBrk="1" fontAlgn="auto" latinLnBrk="0" hangingPunct="1">
              <a:lnSpc>
                <a:spcPct val="100000"/>
              </a:lnSpc>
              <a:spcBef>
                <a:spcPts val="0"/>
              </a:spcBef>
              <a:spcAft>
                <a:spcPts val="0"/>
              </a:spcAft>
              <a:buClrTx/>
              <a:buSzTx/>
              <a:buFontTx/>
              <a:buNone/>
              <a:tabLst/>
              <a:defRPr/>
            </a:pPr>
            <a:r>
              <a:rPr lang="de-DE" b="0" u="none" dirty="0"/>
              <a:t>„Seid ihr bereit für die Programmierung? Großartig! Das denke ich auch!“</a:t>
            </a:r>
          </a:p>
          <a:p>
            <a:endParaRPr lang="de-DE" b="1" u="sng" dirty="0"/>
          </a:p>
          <a:p>
            <a:r>
              <a:rPr lang="de-DE" b="1" u="sng" dirty="0"/>
              <a:t>ZIEL DER FOLIE:</a:t>
            </a:r>
          </a:p>
          <a:p>
            <a:endParaRPr lang="de-DE" b="1" u="sng" dirty="0"/>
          </a:p>
          <a:p>
            <a:r>
              <a:rPr lang="de-DE" b="0" u="none" dirty="0"/>
              <a:t>Folien 9 bis 11 sollen auf leicht zu verstehende Art zeigen, welche Fähigkeiten man zum Programmieren braucht.</a:t>
            </a:r>
          </a:p>
          <a:p>
            <a:endParaRPr lang="de-DE" b="0" u="none" baseline="0" dirty="0"/>
          </a:p>
          <a:p>
            <a:endParaRPr lang="de-DE" b="1" dirty="0"/>
          </a:p>
          <a:p>
            <a:pPr marL="0" marR="0" indent="0" algn="l" defTabSz="914400" rtl="0" eaLnBrk="1" fontAlgn="auto" latinLnBrk="0" hangingPunct="1">
              <a:lnSpc>
                <a:spcPct val="100000"/>
              </a:lnSpc>
              <a:spcBef>
                <a:spcPts val="0"/>
              </a:spcBef>
              <a:spcAft>
                <a:spcPts val="0"/>
              </a:spcAft>
              <a:buClrTx/>
              <a:buSzTx/>
              <a:buFontTx/>
              <a:buNone/>
              <a:tabLst/>
              <a:defRPr/>
            </a:pPr>
            <a:r>
              <a:rPr lang="de-DE" sz="1200" b="1" u="sng" kern="1200" dirty="0">
                <a:solidFill>
                  <a:schemeClr val="tx1"/>
                </a:solidFill>
                <a:effectLst/>
                <a:latin typeface="+mn-lt"/>
              </a:rPr>
              <a:t>ANMERKUNG FÜR SCHULUNGSLEITER</a:t>
            </a:r>
          </a:p>
          <a:p>
            <a:pPr marL="0" marR="0" indent="0" algn="l" defTabSz="914400" rtl="0" eaLnBrk="1" fontAlgn="auto" latinLnBrk="0" hangingPunct="1">
              <a:lnSpc>
                <a:spcPct val="100000"/>
              </a:lnSpc>
              <a:spcBef>
                <a:spcPts val="0"/>
              </a:spcBef>
              <a:spcAft>
                <a:spcPts val="0"/>
              </a:spcAft>
              <a:buClrTx/>
              <a:buSzTx/>
              <a:buFontTx/>
              <a:buNone/>
              <a:tabLst/>
              <a:defRPr/>
            </a:pPr>
            <a:r>
              <a:rPr lang="de-DE" kern="1200" dirty="0">
                <a:effectLst/>
                <a:latin typeface="+mn-lt"/>
              </a:rPr>
              <a:t>Kinder in diesem Alter möchten lernen, mit anderen zusammenzuarbeiten, kreative Fähigkeiten zu entwickeln und neue Dinge kennenzulernen. </a:t>
            </a:r>
            <a:r>
              <a:rPr lang="de-DE" dirty="0"/>
              <a:t>Weisen Sie</a:t>
            </a:r>
            <a:r>
              <a:rPr lang="de-DE" kern="1200" dirty="0">
                <a:effectLst/>
                <a:latin typeface="+mn-lt"/>
              </a:rPr>
              <a:t> unbedingt darauf hin, dass die Programmierung all diese Punkte einschließt.</a:t>
            </a:r>
            <a:endParaRPr lang="de-DE" dirty="0"/>
          </a:p>
          <a:p>
            <a:endParaRPr lang="de-DE" dirty="0"/>
          </a:p>
        </p:txBody>
      </p:sp>
      <p:sp>
        <p:nvSpPr>
          <p:cNvPr id="4" name="Slide Number Placeholder 3"/>
          <p:cNvSpPr>
            <a:spLocks noGrp="1"/>
          </p:cNvSpPr>
          <p:nvPr>
            <p:ph type="sldNum" sz="quarter" idx="10"/>
          </p:nvPr>
        </p:nvSpPr>
        <p:spPr/>
        <p:txBody>
          <a:bodyPr/>
          <a:lstStyle/>
          <a:p>
            <a:fld id="{88F0EC2C-E6BA-F248-9EDA-113245C923E1}" type="slidenum">
              <a:rPr lang="en-US" smtClean="0"/>
              <a:t>8</a:t>
            </a:fld>
            <a:endParaRPr lang="de-DE"/>
          </a:p>
        </p:txBody>
      </p:sp>
    </p:spTree>
    <p:extLst>
      <p:ext uri="{BB962C8B-B14F-4D97-AF65-F5344CB8AC3E}">
        <p14:creationId xmlns:p14="http://schemas.microsoft.com/office/powerpoint/2010/main" val="3958281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b="1" u="sng" dirty="0"/>
              <a:t>BEISPIELSCRIPT:</a:t>
            </a:r>
          </a:p>
          <a:p>
            <a:pPr marL="0" marR="0" indent="0" algn="l" defTabSz="914400" rtl="0" eaLnBrk="1" fontAlgn="auto" latinLnBrk="0" hangingPunct="1">
              <a:lnSpc>
                <a:spcPct val="100000"/>
              </a:lnSpc>
              <a:spcBef>
                <a:spcPts val="0"/>
              </a:spcBef>
              <a:spcAft>
                <a:spcPts val="0"/>
              </a:spcAft>
              <a:buClrTx/>
              <a:buSzTx/>
              <a:buFontTx/>
              <a:buNone/>
              <a:tabLst/>
              <a:defRPr/>
            </a:pPr>
            <a:endParaRPr lang="de-DE" b="1" u="sng" dirty="0"/>
          </a:p>
          <a:p>
            <a:r>
              <a:rPr lang="de-DE" b="0" baseline="0" dirty="0"/>
              <a:t>"Programmieren heißt Probleme lösen! </a:t>
            </a:r>
            <a:r>
              <a:rPr lang="de-DE" sz="1200" kern="1200" dirty="0">
                <a:solidFill>
                  <a:schemeClr val="tx1"/>
                </a:solidFill>
                <a:effectLst/>
                <a:latin typeface="+mn-lt"/>
              </a:rPr>
              <a:t>Durchs Programmieren könnt ihr neue Dinge entwickeln, die unser Leben einfacher machen! Wenn ihr zum Beispiel mit jemandem reden wollt, der gerade nicht da ist, dann könnt ihr ihm einfach eine Nachricht schicken! So werden beispielweise Probleme mit Technologie gelöst!"</a:t>
            </a:r>
          </a:p>
          <a:p>
            <a:endParaRPr lang="de-DE" b="1" u="sng" dirty="0"/>
          </a:p>
          <a:p>
            <a:endParaRPr lang="de-DE" dirty="0"/>
          </a:p>
          <a:p>
            <a:endParaRPr lang="de-DE" dirty="0"/>
          </a:p>
        </p:txBody>
      </p:sp>
      <p:sp>
        <p:nvSpPr>
          <p:cNvPr id="4" name="Slide Number Placeholder 3"/>
          <p:cNvSpPr>
            <a:spLocks noGrp="1"/>
          </p:cNvSpPr>
          <p:nvPr>
            <p:ph type="sldNum" sz="quarter" idx="10"/>
          </p:nvPr>
        </p:nvSpPr>
        <p:spPr/>
        <p:txBody>
          <a:bodyPr/>
          <a:lstStyle/>
          <a:p>
            <a:fld id="{88F0EC2C-E6BA-F248-9EDA-113245C923E1}" type="slidenum">
              <a:rPr lang="en-US" smtClean="0"/>
              <a:t>9</a:t>
            </a:fld>
            <a:endParaRPr lang="de-DE"/>
          </a:p>
        </p:txBody>
      </p:sp>
    </p:spTree>
    <p:extLst>
      <p:ext uri="{BB962C8B-B14F-4D97-AF65-F5344CB8AC3E}">
        <p14:creationId xmlns:p14="http://schemas.microsoft.com/office/powerpoint/2010/main" val="330780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D19B59C-C004-5A44-B9CA-56741D3BB1DF}" type="datetime1">
              <a:rPr lang="en-US" smtClean="0"/>
              <a:t>10/22/18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‹Nr.›</a:t>
            </a:fld>
            <a:endParaRPr lang="en-US"/>
          </a:p>
        </p:txBody>
      </p:sp>
    </p:spTree>
    <p:extLst>
      <p:ext uri="{BB962C8B-B14F-4D97-AF65-F5344CB8AC3E}">
        <p14:creationId xmlns:p14="http://schemas.microsoft.com/office/powerpoint/2010/main" val="5633720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26A87D-8AFB-9D4F-8D56-1761F024AE1B}" type="datetime1">
              <a:rPr lang="en-US" smtClean="0"/>
              <a:t>10/22/18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‹Nr.›</a:t>
            </a:fld>
            <a:endParaRPr lang="en-US"/>
          </a:p>
        </p:txBody>
      </p:sp>
    </p:spTree>
    <p:extLst>
      <p:ext uri="{BB962C8B-B14F-4D97-AF65-F5344CB8AC3E}">
        <p14:creationId xmlns:p14="http://schemas.microsoft.com/office/powerpoint/2010/main" val="605896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BFA237-96DD-B14D-9ABA-F7681A8342CD}" type="datetime1">
              <a:rPr lang="en-US" smtClean="0"/>
              <a:t>10/22/18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‹Nr.›</a:t>
            </a:fld>
            <a:endParaRPr lang="en-US"/>
          </a:p>
        </p:txBody>
      </p:sp>
    </p:spTree>
    <p:extLst>
      <p:ext uri="{BB962C8B-B14F-4D97-AF65-F5344CB8AC3E}">
        <p14:creationId xmlns:p14="http://schemas.microsoft.com/office/powerpoint/2010/main" val="20783369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IceBreaker">
    <p:bg>
      <p:bgPr>
        <a:solidFill>
          <a:srgbClr val="002060"/>
        </a:solidFill>
        <a:effectLst/>
      </p:bgPr>
    </p:bg>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600392" y="573617"/>
            <a:ext cx="7772400" cy="1135063"/>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Calibri"/>
              <a:buNone/>
              <a:defRPr sz="3333" b="1" i="0" u="none" strike="noStrike" cap="none" baseline="0">
                <a:solidFill>
                  <a:schemeClr val="tx1"/>
                </a:solidFill>
                <a:latin typeface="handy" charset="0"/>
                <a:ea typeface="Calibri"/>
                <a:cs typeface="Calibri"/>
                <a:sym typeface="Calibri"/>
              </a:defRPr>
            </a:lvl1pPr>
            <a:lvl2pPr lvl="1" indent="0">
              <a:spcBef>
                <a:spcPts val="0"/>
              </a:spcBef>
              <a:buFont typeface="Arial"/>
              <a:buNone/>
              <a:defRPr sz="1500"/>
            </a:lvl2pPr>
            <a:lvl3pPr lvl="2" indent="0">
              <a:spcBef>
                <a:spcPts val="0"/>
              </a:spcBef>
              <a:buFont typeface="Arial"/>
              <a:buNone/>
              <a:defRPr sz="1500"/>
            </a:lvl3pPr>
            <a:lvl4pPr lvl="3" indent="0">
              <a:spcBef>
                <a:spcPts val="0"/>
              </a:spcBef>
              <a:buFont typeface="Arial"/>
              <a:buNone/>
              <a:defRPr sz="1500"/>
            </a:lvl4pPr>
            <a:lvl5pPr lvl="4" indent="0">
              <a:spcBef>
                <a:spcPts val="0"/>
              </a:spcBef>
              <a:buFont typeface="Arial"/>
              <a:buNone/>
              <a:defRPr sz="1500"/>
            </a:lvl5pPr>
            <a:lvl6pPr lvl="5" indent="0">
              <a:spcBef>
                <a:spcPts val="0"/>
              </a:spcBef>
              <a:buFont typeface="Arial"/>
              <a:buNone/>
              <a:defRPr sz="1500"/>
            </a:lvl6pPr>
            <a:lvl7pPr lvl="6" indent="0">
              <a:spcBef>
                <a:spcPts val="0"/>
              </a:spcBef>
              <a:buFont typeface="Arial"/>
              <a:buNone/>
              <a:defRPr sz="1500"/>
            </a:lvl7pPr>
            <a:lvl8pPr lvl="7" indent="0">
              <a:spcBef>
                <a:spcPts val="0"/>
              </a:spcBef>
              <a:buFont typeface="Arial"/>
              <a:buNone/>
              <a:defRPr sz="1500"/>
            </a:lvl8pPr>
            <a:lvl9pPr lvl="8" indent="0">
              <a:spcBef>
                <a:spcPts val="0"/>
              </a:spcBef>
              <a:buFont typeface="Arial"/>
              <a:buNone/>
              <a:defRPr sz="1500"/>
            </a:lvl9pPr>
          </a:lstStyle>
          <a:p>
            <a:endParaRPr/>
          </a:p>
        </p:txBody>
      </p:sp>
      <p:sp>
        <p:nvSpPr>
          <p:cNvPr id="3" name="Picture Placeholder 2"/>
          <p:cNvSpPr>
            <a:spLocks noGrp="1"/>
          </p:cNvSpPr>
          <p:nvPr>
            <p:ph type="pic" sz="quarter" idx="10"/>
          </p:nvPr>
        </p:nvSpPr>
        <p:spPr>
          <a:xfrm>
            <a:off x="0" y="2362730"/>
            <a:ext cx="9144000" cy="3352271"/>
          </a:xfrm>
        </p:spPr>
        <p:txBody>
          <a:bodyPr/>
          <a:lstStyle/>
          <a:p>
            <a:endParaRPr lang="en-US"/>
          </a:p>
        </p:txBody>
      </p:sp>
    </p:spTree>
    <p:extLst>
      <p:ext uri="{BB962C8B-B14F-4D97-AF65-F5344CB8AC3E}">
        <p14:creationId xmlns:p14="http://schemas.microsoft.com/office/powerpoint/2010/main" val="3759763497"/>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5E533D-FE8A-294E-AED5-BA52B60DE48C}" type="datetime1">
              <a:rPr lang="en-US" smtClean="0"/>
              <a:t>10/22/18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‹Nr.›</a:t>
            </a:fld>
            <a:endParaRPr lang="en-US"/>
          </a:p>
        </p:txBody>
      </p:sp>
    </p:spTree>
    <p:extLst>
      <p:ext uri="{BB962C8B-B14F-4D97-AF65-F5344CB8AC3E}">
        <p14:creationId xmlns:p14="http://schemas.microsoft.com/office/powerpoint/2010/main" val="339401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A16C25-8D9F-824D-A099-76B21120BAD2}" type="datetime1">
              <a:rPr lang="en-US" smtClean="0"/>
              <a:t>10/22/18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‹Nr.›</a:t>
            </a:fld>
            <a:endParaRPr lang="en-US"/>
          </a:p>
        </p:txBody>
      </p:sp>
    </p:spTree>
    <p:extLst>
      <p:ext uri="{BB962C8B-B14F-4D97-AF65-F5344CB8AC3E}">
        <p14:creationId xmlns:p14="http://schemas.microsoft.com/office/powerpoint/2010/main" val="596746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C12BCF-67E0-1648-B4C3-2FAD8AC0B233}" type="datetime1">
              <a:rPr lang="en-US" smtClean="0"/>
              <a:t>10/22/18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‹Nr.›</a:t>
            </a:fld>
            <a:endParaRPr lang="en-US"/>
          </a:p>
        </p:txBody>
      </p:sp>
    </p:spTree>
    <p:extLst>
      <p:ext uri="{BB962C8B-B14F-4D97-AF65-F5344CB8AC3E}">
        <p14:creationId xmlns:p14="http://schemas.microsoft.com/office/powerpoint/2010/main" val="769155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935DDAC-65DB-234E-9294-8A49E7113294}" type="datetime1">
              <a:rPr lang="en-US" smtClean="0"/>
              <a:t>10/22/18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7781E3-FF4B-EC42-A17F-8D66E4334D12}" type="slidenum">
              <a:rPr lang="en-US" smtClean="0"/>
              <a:t>‹Nr.›</a:t>
            </a:fld>
            <a:endParaRPr lang="en-US"/>
          </a:p>
        </p:txBody>
      </p:sp>
    </p:spTree>
    <p:extLst>
      <p:ext uri="{BB962C8B-B14F-4D97-AF65-F5344CB8AC3E}">
        <p14:creationId xmlns:p14="http://schemas.microsoft.com/office/powerpoint/2010/main" val="1489795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08BFDCA-01B5-014B-A3F0-BB00078DC65D}" type="datetime1">
              <a:rPr lang="en-US" smtClean="0"/>
              <a:t>10/22/18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7781E3-FF4B-EC42-A17F-8D66E4334D12}" type="slidenum">
              <a:rPr lang="en-US" smtClean="0"/>
              <a:t>‹Nr.›</a:t>
            </a:fld>
            <a:endParaRPr lang="en-US"/>
          </a:p>
        </p:txBody>
      </p:sp>
    </p:spTree>
    <p:extLst>
      <p:ext uri="{BB962C8B-B14F-4D97-AF65-F5344CB8AC3E}">
        <p14:creationId xmlns:p14="http://schemas.microsoft.com/office/powerpoint/2010/main" val="1478018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8CA397-6A2E-E94F-B8C4-DDF6AF0713D9}" type="datetime1">
              <a:rPr lang="en-US" smtClean="0"/>
              <a:t>10/22/18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7781E3-FF4B-EC42-A17F-8D66E4334D12}" type="slidenum">
              <a:rPr lang="en-US" smtClean="0"/>
              <a:t>‹Nr.›</a:t>
            </a:fld>
            <a:endParaRPr lang="en-US"/>
          </a:p>
        </p:txBody>
      </p:sp>
    </p:spTree>
    <p:extLst>
      <p:ext uri="{BB962C8B-B14F-4D97-AF65-F5344CB8AC3E}">
        <p14:creationId xmlns:p14="http://schemas.microsoft.com/office/powerpoint/2010/main" val="1119164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6B3C0862-0501-834F-846E-3C6395BB2B9E}" type="datetime1">
              <a:rPr lang="en-US" smtClean="0"/>
              <a:t>10/22/18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‹Nr.›</a:t>
            </a:fld>
            <a:endParaRPr lang="en-US"/>
          </a:p>
        </p:txBody>
      </p:sp>
    </p:spTree>
    <p:extLst>
      <p:ext uri="{BB962C8B-B14F-4D97-AF65-F5344CB8AC3E}">
        <p14:creationId xmlns:p14="http://schemas.microsoft.com/office/powerpoint/2010/main" val="2137231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BDBA573-475B-4B42-AD33-5C1A4303AB89}" type="datetime1">
              <a:rPr lang="en-US" smtClean="0"/>
              <a:t>10/22/18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‹Nr.›</a:t>
            </a:fld>
            <a:endParaRPr lang="en-US"/>
          </a:p>
        </p:txBody>
      </p:sp>
    </p:spTree>
    <p:extLst>
      <p:ext uri="{BB962C8B-B14F-4D97-AF65-F5344CB8AC3E}">
        <p14:creationId xmlns:p14="http://schemas.microsoft.com/office/powerpoint/2010/main" val="16400046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67E46FF7-969A-CE48-B675-E97143700550}" type="datetime1">
              <a:rPr lang="en-US" smtClean="0"/>
              <a:t>10/22/18</a:t>
            </a:fld>
            <a:endParaRPr lang="en-US"/>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697781E3-FF4B-EC42-A17F-8D66E4334D12}" type="slidenum">
              <a:rPr lang="en-US" smtClean="0"/>
              <a:t>‹Nr.›</a:t>
            </a:fld>
            <a:endParaRPr lang="en-US"/>
          </a:p>
        </p:txBody>
      </p:sp>
    </p:spTree>
    <p:extLst>
      <p:ext uri="{BB962C8B-B14F-4D97-AF65-F5344CB8AC3E}">
        <p14:creationId xmlns:p14="http://schemas.microsoft.com/office/powerpoint/2010/main" val="16181529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5.jpe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84670" y="192504"/>
            <a:ext cx="8776761" cy="5486400"/>
          </a:xfrm>
          <a:prstGeom prst="rect">
            <a:avLst/>
          </a:prstGeom>
        </p:spPr>
      </p:pic>
      <p:pic>
        <p:nvPicPr>
          <p:cNvPr id="6" name="Picture 5" descr="Grundschulkinder lächeln aufgeregt und freuen sich aufs Programmieren-Lernen.&#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pic>
        <p:nvPicPr>
          <p:cNvPr id="15" name="Picture 14" descr="Microsoft&#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559" y="169793"/>
            <a:ext cx="2956053" cy="1087365"/>
          </a:xfrm>
          <a:prstGeom prst="rect">
            <a:avLst/>
          </a:prstGeom>
        </p:spPr>
      </p:pic>
      <p:sp>
        <p:nvSpPr>
          <p:cNvPr id="7" name="Title 6" hidden="1"/>
          <p:cNvSpPr>
            <a:spLocks noGrp="1"/>
          </p:cNvSpPr>
          <p:nvPr>
            <p:ph type="ctrTitle"/>
          </p:nvPr>
        </p:nvSpPr>
        <p:spPr/>
        <p:txBody>
          <a:bodyPr/>
          <a:lstStyle/>
          <a:p>
            <a:r>
              <a:rPr lang="en-IE" dirty="0" err="1"/>
              <a:t>Willkommen</a:t>
            </a:r>
            <a:r>
              <a:rPr lang="en-IE" dirty="0"/>
              <a:t> </a:t>
            </a:r>
            <a:r>
              <a:rPr lang="en-IE" dirty="0" err="1"/>
              <a:t>zu</a:t>
            </a:r>
            <a:r>
              <a:rPr lang="en-IE" dirty="0"/>
              <a:t> "Hour of Code™"</a:t>
            </a:r>
          </a:p>
        </p:txBody>
      </p:sp>
      <p:sp>
        <p:nvSpPr>
          <p:cNvPr id="9" name="Subtitle 8" hidden="1"/>
          <p:cNvSpPr>
            <a:spLocks noGrp="1"/>
          </p:cNvSpPr>
          <p:nvPr>
            <p:ph type="subTitle" idx="1"/>
          </p:nvPr>
        </p:nvSpPr>
        <p:spPr/>
        <p:txBody>
          <a:bodyPr/>
          <a:lstStyle/>
          <a:p>
            <a:endParaRPr lang="en-IE"/>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a:t>
            </a:fld>
            <a:endParaRPr lang="en-US" dirty="0"/>
          </a:p>
        </p:txBody>
      </p:sp>
      <p:sp>
        <p:nvSpPr>
          <p:cNvPr id="8" name="Rectangle 7"/>
          <p:cNvSpPr/>
          <p:nvPr/>
        </p:nvSpPr>
        <p:spPr>
          <a:xfrm>
            <a:off x="437177" y="3779637"/>
            <a:ext cx="5148613" cy="1200329"/>
          </a:xfrm>
          <a:prstGeom prst="rect">
            <a:avLst/>
          </a:prstGeom>
        </p:spPr>
        <p:txBody>
          <a:bodyPr wrap="square">
            <a:spAutoFit/>
          </a:bodyPr>
          <a:lstStyle/>
          <a:p>
            <a:r>
              <a:rPr lang="de-DE" sz="3600" dirty="0">
                <a:solidFill>
                  <a:schemeClr val="bg1"/>
                </a:solidFill>
                <a:latin typeface="Segoe UI Light" panose="020B0502040204020203" pitchFamily="34" charset="0"/>
              </a:rPr>
              <a:t>Herzlich</a:t>
            </a:r>
            <a:r>
              <a:rPr lang="de-DE" dirty="0"/>
              <a:t> </a:t>
            </a:r>
            <a:r>
              <a:rPr lang="de-DE" sz="3600" dirty="0">
                <a:solidFill>
                  <a:schemeClr val="bg1"/>
                </a:solidFill>
                <a:latin typeface="Segoe UI Light" panose="020B0502040204020203" pitchFamily="34" charset="0"/>
              </a:rPr>
              <a:t>willkommen</a:t>
            </a:r>
            <a:r>
              <a:rPr lang="de-DE" dirty="0"/>
              <a:t> </a:t>
            </a:r>
            <a:r>
              <a:rPr lang="de-DE" sz="3600" dirty="0">
                <a:solidFill>
                  <a:schemeClr val="bg1"/>
                </a:solidFill>
                <a:latin typeface="Segoe UI Light" panose="020B0502040204020203" pitchFamily="34" charset="0"/>
              </a:rPr>
              <a:t>zu</a:t>
            </a:r>
            <a:endParaRPr lang="de-DE" sz="3600" dirty="0">
              <a:solidFill>
                <a:schemeClr val="bg1"/>
              </a:solidFill>
              <a:latin typeface="Segoe UI Light" panose="020B0502040204020203" pitchFamily="34" charset="0"/>
              <a:ea typeface="Segoe Pro Light" charset="0"/>
              <a:cs typeface="Segoe UI Light" panose="020B0502040204020203" pitchFamily="34" charset="0"/>
            </a:endParaRPr>
          </a:p>
          <a:p>
            <a:r>
              <a:rPr lang="de-DE" sz="3600" dirty="0">
                <a:solidFill>
                  <a:schemeClr val="bg1"/>
                </a:solidFill>
                <a:latin typeface="Segoe UI Light" panose="020B0502040204020203" pitchFamily="34" charset="0"/>
              </a:rPr>
              <a:t>Minecraft Hour of Code</a:t>
            </a:r>
            <a:r>
              <a:rPr lang="de-DE" sz="3600" baseline="30000" dirty="0">
                <a:solidFill>
                  <a:schemeClr val="bg1"/>
                </a:solidFill>
                <a:latin typeface="Segoe UI Light" panose="020B0502040204020203" pitchFamily="34" charset="0"/>
              </a:rPr>
              <a:t>TM</a:t>
            </a:r>
            <a:endParaRPr lang="de-DE" sz="3600" dirty="0">
              <a:solidFill>
                <a:schemeClr val="bg1"/>
              </a:solidFill>
              <a:latin typeface="Segoe UI Light" panose="020B0502040204020203" pitchFamily="34" charset="0"/>
              <a:ea typeface="Segoe Pro Light" charset="0"/>
              <a:cs typeface="Segoe UI Light" panose="020B0502040204020203" pitchFamily="34" charset="0"/>
            </a:endParaRPr>
          </a:p>
        </p:txBody>
      </p:sp>
    </p:spTree>
    <p:extLst>
      <p:ext uri="{BB962C8B-B14F-4D97-AF65-F5344CB8AC3E}">
        <p14:creationId xmlns:p14="http://schemas.microsoft.com/office/powerpoint/2010/main" val="652864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9300" y="2039112"/>
            <a:ext cx="685800" cy="685800"/>
          </a:xfrm>
          <a:prstGeom prst="rect">
            <a:avLst/>
          </a:prstGeom>
        </p:spPr>
      </p:pic>
      <p:sp>
        <p:nvSpPr>
          <p:cNvPr id="17" name="Rectangle 16"/>
          <p:cNvSpPr/>
          <p:nvPr/>
        </p:nvSpPr>
        <p:spPr>
          <a:xfrm>
            <a:off x="224592" y="2883752"/>
            <a:ext cx="4342724" cy="1269148"/>
          </a:xfrm>
          <a:prstGeom prst="rect">
            <a:avLst/>
          </a:prstGeom>
        </p:spPr>
        <p:txBody>
          <a:bodyPr wrap="square">
            <a:noAutofit/>
          </a:bodyPr>
          <a:lstStyle/>
          <a:p>
            <a:pPr algn="ctr"/>
            <a:r>
              <a:rPr lang="de-DE" sz="3600" dirty="0">
                <a:solidFill>
                  <a:schemeClr val="bg1"/>
                </a:solidFill>
                <a:latin typeface="Segoe UI Light" panose="020B0502040204020203" pitchFamily="34" charset="0"/>
              </a:rPr>
              <a:t>Die Fantasie </a:t>
            </a:r>
            <a:br>
              <a:rPr lang="de-DE" sz="3600" dirty="0">
                <a:solidFill>
                  <a:schemeClr val="bg1"/>
                </a:solidFill>
                <a:latin typeface="Segoe UI Light" panose="020B0502040204020203" pitchFamily="34" charset="0"/>
              </a:rPr>
            </a:br>
            <a:r>
              <a:rPr lang="de-DE" sz="3600" dirty="0">
                <a:solidFill>
                  <a:schemeClr val="bg1"/>
                </a:solidFill>
                <a:latin typeface="Segoe UI Light" panose="020B0502040204020203" pitchFamily="34" charset="0"/>
              </a:rPr>
              <a:t>einsetzen</a:t>
            </a:r>
          </a:p>
        </p:txBody>
      </p:sp>
      <p:sp>
        <p:nvSpPr>
          <p:cNvPr id="5" name="Title 4" hidden="1"/>
          <p:cNvSpPr>
            <a:spLocks noGrp="1"/>
          </p:cNvSpPr>
          <p:nvPr>
            <p:ph type="ctrTitle"/>
          </p:nvPr>
        </p:nvSpPr>
        <p:spPr/>
        <p:txBody>
          <a:bodyPr/>
          <a:lstStyle/>
          <a:p>
            <a:r>
              <a:rPr lang="en-IE" dirty="0"/>
              <a:t>Die </a:t>
            </a:r>
            <a:r>
              <a:rPr lang="en-IE" dirty="0" err="1"/>
              <a:t>Fantasie</a:t>
            </a:r>
            <a:r>
              <a:rPr lang="en-IE" dirty="0"/>
              <a:t> </a:t>
            </a:r>
            <a:r>
              <a:rPr lang="en-IE" dirty="0" err="1"/>
              <a:t>einsetzen</a:t>
            </a:r>
            <a:endParaRPr lang="en-IE" dirty="0"/>
          </a:p>
        </p:txBody>
      </p:sp>
      <p:sp>
        <p:nvSpPr>
          <p:cNvPr id="6" name="Subtitle 5"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10</a:t>
            </a:fld>
            <a:endParaRPr lang="en-US" dirty="0"/>
          </a:p>
        </p:txBody>
      </p:sp>
      <p:pic>
        <p:nvPicPr>
          <p:cNvPr id="2" name="Picture 1" descr="Ein hart aussehender Comic-Roboter steigt vom Boden in die Luft auf.&#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92674" y="424485"/>
            <a:ext cx="2735326" cy="4997094"/>
          </a:xfrm>
          <a:prstGeom prst="rect">
            <a:avLst/>
          </a:prstGeom>
        </p:spPr>
      </p:pic>
    </p:spTree>
    <p:extLst>
      <p:ext uri="{BB962C8B-B14F-4D97-AF65-F5344CB8AC3E}">
        <p14:creationId xmlns:p14="http://schemas.microsoft.com/office/powerpoint/2010/main" val="1390589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96700" y="2039112"/>
            <a:ext cx="685800" cy="685800"/>
          </a:xfrm>
          <a:prstGeom prst="rect">
            <a:avLst/>
          </a:prstGeom>
        </p:spPr>
      </p:pic>
      <p:sp>
        <p:nvSpPr>
          <p:cNvPr id="17" name="Rectangle 16"/>
          <p:cNvSpPr/>
          <p:nvPr/>
        </p:nvSpPr>
        <p:spPr>
          <a:xfrm>
            <a:off x="224592" y="2883752"/>
            <a:ext cx="4342724" cy="1200329"/>
          </a:xfrm>
          <a:prstGeom prst="rect">
            <a:avLst/>
          </a:prstGeom>
        </p:spPr>
        <p:txBody>
          <a:bodyPr wrap="square">
            <a:spAutoFit/>
          </a:bodyPr>
          <a:lstStyle/>
          <a:p>
            <a:pPr algn="ctr"/>
            <a:r>
              <a:rPr lang="de-DE" sz="3600" dirty="0">
                <a:solidFill>
                  <a:schemeClr val="bg1"/>
                </a:solidFill>
                <a:latin typeface="Segoe UI Light" panose="020B0502040204020203" pitchFamily="34" charset="0"/>
              </a:rPr>
              <a:t>Mit Freunden zusammenarbeiten</a:t>
            </a:r>
          </a:p>
        </p:txBody>
      </p:sp>
      <p:sp>
        <p:nvSpPr>
          <p:cNvPr id="5" name="Title 4" hidden="1"/>
          <p:cNvSpPr>
            <a:spLocks noGrp="1"/>
          </p:cNvSpPr>
          <p:nvPr>
            <p:ph type="ctrTitle"/>
          </p:nvPr>
        </p:nvSpPr>
        <p:spPr/>
        <p:txBody>
          <a:bodyPr/>
          <a:lstStyle/>
          <a:p>
            <a:r>
              <a:rPr lang="en-IE" dirty="0" err="1"/>
              <a:t>Mit</a:t>
            </a:r>
            <a:r>
              <a:rPr lang="en-IE" dirty="0"/>
              <a:t> </a:t>
            </a:r>
            <a:r>
              <a:rPr lang="en-IE" dirty="0" err="1"/>
              <a:t>Freunden</a:t>
            </a:r>
            <a:r>
              <a:rPr lang="en-IE" dirty="0"/>
              <a:t> </a:t>
            </a:r>
            <a:r>
              <a:rPr lang="en-IE" dirty="0" err="1"/>
              <a:t>zusammenarbeiten</a:t>
            </a:r>
            <a:endParaRPr lang="en-IE" dirty="0"/>
          </a:p>
        </p:txBody>
      </p:sp>
      <p:sp>
        <p:nvSpPr>
          <p:cNvPr id="7" name="Subtitle 6"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11</a:t>
            </a:fld>
            <a:endParaRPr lang="en-US" dirty="0"/>
          </a:p>
        </p:txBody>
      </p:sp>
      <p:grpSp>
        <p:nvGrpSpPr>
          <p:cNvPr id="14" name="Group 13"/>
          <p:cNvGrpSpPr/>
          <p:nvPr/>
        </p:nvGrpSpPr>
        <p:grpSpPr>
          <a:xfrm>
            <a:off x="4701600" y="1611630"/>
            <a:ext cx="4224748" cy="3563620"/>
            <a:chOff x="4558724" y="1103630"/>
            <a:chExt cx="4601151" cy="3881120"/>
          </a:xfrm>
        </p:grpSpPr>
        <p:pic>
          <p:nvPicPr>
            <p:cNvPr id="2" name="Picture 1" descr="Ein Regenbogen verbindet den Kopf eines lächelnden Comic-Mädchens mit dem eines lächelnden Jungen.&#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72812" y="1103630"/>
              <a:ext cx="3901313" cy="1905043"/>
            </a:xfrm>
            <a:prstGeom prst="rect">
              <a:avLst/>
            </a:prstGeom>
          </p:spPr>
        </p:pic>
        <p:pic>
          <p:nvPicPr>
            <p:cNvPr id="9" name="Picture 8" descr="Ein Comic-Junge lächelt und arbeitet an einem Laptop - durch einen Regenbogen ist er mit einem lächelnden Comic-Mädchen verbunden.&#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58724" y="2556820"/>
              <a:ext cx="1569025" cy="2427930"/>
            </a:xfrm>
            <a:prstGeom prst="rect">
              <a:avLst/>
            </a:prstGeom>
          </p:spPr>
        </p:pic>
        <p:pic>
          <p:nvPicPr>
            <p:cNvPr id="10" name="Picture 9" descr="Ein Comic-Mädchen lächelt und arbeitet an einem Laptop - durch einen Regenbogen ist sie mit einem lächelnden Comic-Jungen verbunden&#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73986" y="2698750"/>
              <a:ext cx="1985889" cy="2286000"/>
            </a:xfrm>
            <a:prstGeom prst="rect">
              <a:avLst/>
            </a:prstGeom>
          </p:spPr>
        </p:pic>
      </p:grpSp>
    </p:spTree>
    <p:extLst>
      <p:ext uri="{BB962C8B-B14F-4D97-AF65-F5344CB8AC3E}">
        <p14:creationId xmlns:p14="http://schemas.microsoft.com/office/powerpoint/2010/main" val="5695004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15" name="Rectangle 14"/>
          <p:cNvSpPr/>
          <p:nvPr/>
        </p:nvSpPr>
        <p:spPr>
          <a:xfrm>
            <a:off x="5021800" y="1980337"/>
            <a:ext cx="3874550" cy="1200329"/>
          </a:xfrm>
          <a:prstGeom prst="rect">
            <a:avLst/>
          </a:prstGeom>
        </p:spPr>
        <p:txBody>
          <a:bodyPr wrap="square">
            <a:spAutoFit/>
          </a:bodyPr>
          <a:lstStyle/>
          <a:p>
            <a:r>
              <a:rPr lang="de-DE" sz="3600" dirty="0">
                <a:latin typeface="Segoe UI Light" panose="020B0502040204020203" pitchFamily="34" charset="0"/>
              </a:rPr>
              <a:t>Was macht ihr </a:t>
            </a:r>
          </a:p>
          <a:p>
            <a:r>
              <a:rPr lang="de-DE" sz="3600" dirty="0">
                <a:latin typeface="Segoe UI Light" panose="020B0502040204020203" pitchFamily="34" charset="0"/>
              </a:rPr>
              <a:t>denn am liebsten?</a:t>
            </a:r>
          </a:p>
        </p:txBody>
      </p:sp>
      <p:sp>
        <p:nvSpPr>
          <p:cNvPr id="27" name="Rectangle 26"/>
          <p:cNvSpPr/>
          <p:nvPr/>
        </p:nvSpPr>
        <p:spPr>
          <a:xfrm>
            <a:off x="224588" y="2868793"/>
            <a:ext cx="4347411" cy="646331"/>
          </a:xfrm>
          <a:prstGeom prst="rect">
            <a:avLst/>
          </a:prstGeom>
        </p:spPr>
        <p:txBody>
          <a:bodyPr wrap="square">
            <a:spAutoFit/>
          </a:bodyPr>
          <a:lstStyle/>
          <a:p>
            <a:pPr algn="ctr"/>
            <a:r>
              <a:rPr lang="de-DE" sz="3600" dirty="0">
                <a:solidFill>
                  <a:schemeClr val="bg1"/>
                </a:solidFill>
                <a:latin typeface="Segoe UI Light" panose="020B0502040204020203" pitchFamily="34" charset="0"/>
              </a:rPr>
              <a:t>Frage</a:t>
            </a:r>
          </a:p>
        </p:txBody>
      </p:sp>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3" name="Title 2" hidden="1"/>
          <p:cNvSpPr>
            <a:spLocks noGrp="1"/>
          </p:cNvSpPr>
          <p:nvPr>
            <p:ph type="ctrTitle"/>
          </p:nvPr>
        </p:nvSpPr>
        <p:spPr/>
        <p:txBody>
          <a:bodyPr/>
          <a:lstStyle/>
          <a:p>
            <a:r>
              <a:rPr lang="de-DE" dirty="0"/>
              <a:t>Was macht ihr am liebsten?</a:t>
            </a:r>
            <a:endParaRPr lang="en-IE" dirty="0"/>
          </a:p>
        </p:txBody>
      </p:sp>
      <p:sp>
        <p:nvSpPr>
          <p:cNvPr id="4" name="Subtitle 3" hidden="1"/>
          <p:cNvSpPr>
            <a:spLocks noGrp="1"/>
          </p:cNvSpPr>
          <p:nvPr>
            <p:ph type="subTitle" idx="1"/>
          </p:nvPr>
        </p:nvSpPr>
        <p:spPr/>
        <p:txBody>
          <a:bodyPr/>
          <a:lstStyle/>
          <a:p>
            <a:endParaRPr lang="en-IE"/>
          </a:p>
        </p:txBody>
      </p:sp>
      <p:sp>
        <p:nvSpPr>
          <p:cNvPr id="12" name="Slide Number Placeholder 11" hidden="1"/>
          <p:cNvSpPr>
            <a:spLocks noGrp="1"/>
          </p:cNvSpPr>
          <p:nvPr>
            <p:ph type="sldNum" sz="quarter" idx="12"/>
          </p:nvPr>
        </p:nvSpPr>
        <p:spPr/>
        <p:txBody>
          <a:bodyPr/>
          <a:lstStyle/>
          <a:p>
            <a:fld id="{697781E3-FF4B-EC42-A17F-8D66E4334D12}" type="slidenum">
              <a:rPr lang="en-US" smtClean="0"/>
              <a:pPr/>
              <a:t>12</a:t>
            </a:fld>
            <a:endParaRPr lang="en-US" dirty="0"/>
          </a:p>
        </p:txBody>
      </p:sp>
    </p:spTree>
    <p:extLst>
      <p:ext uri="{BB962C8B-B14F-4D97-AF65-F5344CB8AC3E}">
        <p14:creationId xmlns:p14="http://schemas.microsoft.com/office/powerpoint/2010/main" val="285430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flipH="1">
            <a:off x="238702" y="-1"/>
            <a:ext cx="8703734" cy="5715001"/>
          </a:xfrm>
          <a:prstGeom prst="rect">
            <a:avLst/>
          </a:prstGeom>
        </p:spPr>
      </p:pic>
      <p:pic>
        <p:nvPicPr>
          <p:cNvPr id="9" name="Picture 8" descr="Zwei Mädchen arbeiten an einem Computer und lachen und grinsen dabei&#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sp>
        <p:nvSpPr>
          <p:cNvPr id="3" name="Rectangle 2"/>
          <p:cNvSpPr/>
          <p:nvPr/>
        </p:nvSpPr>
        <p:spPr>
          <a:xfrm>
            <a:off x="934452" y="1375935"/>
            <a:ext cx="4475748" cy="3970318"/>
          </a:xfrm>
          <a:prstGeom prst="rect">
            <a:avLst/>
          </a:prstGeom>
        </p:spPr>
        <p:txBody>
          <a:bodyPr wrap="square">
            <a:spAutoFit/>
          </a:bodyPr>
          <a:lstStyle/>
          <a:p>
            <a:r>
              <a:rPr lang="de-DE" sz="3600" dirty="0">
                <a:solidFill>
                  <a:schemeClr val="bg1"/>
                </a:solidFill>
                <a:latin typeface="Segoe UI Light" panose="020B0502040204020203" pitchFamily="34" charset="0"/>
              </a:rPr>
              <a:t>Wenn ihr lernt zu</a:t>
            </a:r>
            <a:r>
              <a:rPr lang="de-DE"/>
              <a:t> </a:t>
            </a:r>
            <a:r>
              <a:rPr lang="de-DE" sz="3600" dirty="0">
                <a:solidFill>
                  <a:schemeClr val="bg1"/>
                </a:solidFill>
                <a:latin typeface="Segoe UI Light" panose="020B0502040204020203" pitchFamily="34" charset="0"/>
              </a:rPr>
              <a:t>programmieren, könnt ihr mithilfe von Computern eure Lieblingsaktivitäten noch spaßiger machen!</a:t>
            </a:r>
          </a:p>
        </p:txBody>
      </p:sp>
      <p:sp>
        <p:nvSpPr>
          <p:cNvPr id="6" name="Title 5" hidden="1"/>
          <p:cNvSpPr>
            <a:spLocks noGrp="1"/>
          </p:cNvSpPr>
          <p:nvPr>
            <p:ph type="ctrTitle"/>
          </p:nvPr>
        </p:nvSpPr>
        <p:spPr/>
        <p:txBody>
          <a:bodyPr>
            <a:normAutofit/>
          </a:bodyPr>
          <a:lstStyle/>
          <a:p>
            <a:r>
              <a:rPr lang="de-DE" dirty="0"/>
              <a:t>Macht Programmieren zu einem Teil von dem, was ihr gerne macht</a:t>
            </a:r>
            <a:endParaRPr lang="en-IE" dirty="0"/>
          </a:p>
        </p:txBody>
      </p:sp>
      <p:sp>
        <p:nvSpPr>
          <p:cNvPr id="7" name="Subtitle 6" hidden="1"/>
          <p:cNvSpPr>
            <a:spLocks noGrp="1"/>
          </p:cNvSpPr>
          <p:nvPr>
            <p:ph type="subTitle" idx="1"/>
          </p:nvPr>
        </p:nvSpPr>
        <p:spPr/>
        <p:txBody>
          <a:bodyPr/>
          <a:lstStyle/>
          <a:p>
            <a:endParaRPr lang="en-IE"/>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13</a:t>
            </a:fld>
            <a:endParaRPr lang="en-US" dirty="0"/>
          </a:p>
        </p:txBody>
      </p:sp>
    </p:spTree>
    <p:extLst>
      <p:ext uri="{BB962C8B-B14F-4D97-AF65-F5344CB8AC3E}">
        <p14:creationId xmlns:p14="http://schemas.microsoft.com/office/powerpoint/2010/main" val="1682009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55" y="441223"/>
            <a:ext cx="9116501" cy="5715000"/>
          </a:xfrm>
          <a:prstGeom prst="rect">
            <a:avLst/>
          </a:prstGeom>
        </p:spPr>
      </p:pic>
      <p:sp>
        <p:nvSpPr>
          <p:cNvPr id="7" name="Rectangle 6" descr="&#10;"/>
          <p:cNvSpPr/>
          <p:nvPr/>
        </p:nvSpPr>
        <p:spPr>
          <a:xfrm>
            <a:off x="575733" y="2594456"/>
            <a:ext cx="4910667" cy="1200329"/>
          </a:xfrm>
          <a:prstGeom prst="rect">
            <a:avLst/>
          </a:prstGeom>
        </p:spPr>
        <p:txBody>
          <a:bodyPr wrap="square">
            <a:spAutoFit/>
          </a:bodyPr>
          <a:lstStyle/>
          <a:p>
            <a:r>
              <a:rPr lang="en-US" sz="3600" dirty="0">
                <a:solidFill>
                  <a:schemeClr val="bg1"/>
                </a:solidFill>
                <a:latin typeface="Segoe UI Light" panose="020B0502040204020203" pitchFamily="34" charset="0"/>
                <a:ea typeface="Segoe Pro Light" charset="0"/>
                <a:cs typeface="Segoe UI Light" panose="020B0502040204020203" pitchFamily="34" charset="0"/>
              </a:rPr>
              <a:t>Minecraft Hour of Code: </a:t>
            </a:r>
          </a:p>
          <a:p>
            <a:r>
              <a:rPr lang="en-US" sz="3600" dirty="0">
                <a:solidFill>
                  <a:schemeClr val="bg1"/>
                </a:solidFill>
                <a:latin typeface="Segoe UI Light" panose="020B0502040204020203" pitchFamily="34" charset="0"/>
                <a:ea typeface="Segoe Pro Light" charset="0"/>
                <a:cs typeface="Segoe UI Light" panose="020B0502040204020203" pitchFamily="34" charset="0"/>
              </a:rPr>
              <a:t>Voyage Aquatic</a:t>
            </a:r>
          </a:p>
        </p:txBody>
      </p:sp>
      <p:sp>
        <p:nvSpPr>
          <p:cNvPr id="5" name="Title 4" hidden="1"/>
          <p:cNvSpPr>
            <a:spLocks noGrp="1"/>
          </p:cNvSpPr>
          <p:nvPr>
            <p:ph type="ctrTitle"/>
          </p:nvPr>
        </p:nvSpPr>
        <p:spPr/>
        <p:txBody>
          <a:bodyPr/>
          <a:lstStyle/>
          <a:p>
            <a:r>
              <a:rPr lang="en-US" dirty="0"/>
              <a:t>How it goes down </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14</a:t>
            </a:fld>
            <a:endParaRPr lang="en-US" dirty="0"/>
          </a:p>
        </p:txBody>
      </p:sp>
      <p:pic>
        <p:nvPicPr>
          <p:cNvPr id="1026" name="Picture 2" descr="Image result for minecraft update aquatic">
            <a:extLst>
              <a:ext uri="{FF2B5EF4-FFF2-40B4-BE49-F238E27FC236}">
                <a16:creationId xmlns:a16="http://schemas.microsoft.com/office/drawing/2014/main" id="{D1AA732D-BE76-4E3B-987C-623828EF219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6822" r="22432"/>
          <a:stretch/>
        </p:blipFill>
        <p:spPr bwMode="auto">
          <a:xfrm>
            <a:off x="5715001" y="244607"/>
            <a:ext cx="3222172" cy="5312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8603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descr="&#10;"/>
          <p:cNvSpPr/>
          <p:nvPr/>
        </p:nvSpPr>
        <p:spPr>
          <a:xfrm>
            <a:off x="13855" y="5096379"/>
            <a:ext cx="9144000" cy="646331"/>
          </a:xfrm>
          <a:prstGeom prst="rect">
            <a:avLst/>
          </a:prstGeom>
        </p:spPr>
        <p:txBody>
          <a:bodyPr wrap="square">
            <a:spAutoFit/>
          </a:bodyPr>
          <a:lstStyle/>
          <a:p>
            <a:pPr algn="ctr"/>
            <a:r>
              <a:rPr lang="en-US" sz="3600" dirty="0">
                <a:latin typeface="Segoe UI Light" panose="020B0502040204020203" pitchFamily="34" charset="0"/>
                <a:ea typeface="Segoe Pro Light" charset="0"/>
                <a:cs typeface="Segoe UI Light" panose="020B0502040204020203" pitchFamily="34" charset="0"/>
              </a:rPr>
              <a:t>Find</a:t>
            </a:r>
            <a:r>
              <a:rPr lang="de-DE" sz="3600" dirty="0">
                <a:latin typeface="Segoe UI Light" panose="020B0502040204020203" pitchFamily="34" charset="0"/>
                <a:ea typeface="Segoe Pro Light" charset="0"/>
                <a:cs typeface="Segoe UI Light" panose="020B0502040204020203" pitchFamily="34" charset="0"/>
              </a:rPr>
              <a:t>et</a:t>
            </a:r>
            <a:r>
              <a:rPr lang="en-US" sz="3600" dirty="0">
                <a:latin typeface="Segoe UI Light" panose="020B0502040204020203" pitchFamily="34" charset="0"/>
                <a:ea typeface="Segoe Pro Light" charset="0"/>
                <a:cs typeface="Segoe UI Light" panose="020B0502040204020203" pitchFamily="34" charset="0"/>
              </a:rPr>
              <a:t> t</a:t>
            </a:r>
            <a:r>
              <a:rPr lang="de-DE" sz="3600" dirty="0">
                <a:latin typeface="Segoe UI Light" panose="020B0502040204020203" pitchFamily="34" charset="0"/>
                <a:ea typeface="Segoe Pro Light" charset="0"/>
                <a:cs typeface="Segoe UI Light" panose="020B0502040204020203" pitchFamily="34" charset="0"/>
              </a:rPr>
              <a:t>das</a:t>
            </a:r>
            <a:r>
              <a:rPr lang="en-US" sz="3600" dirty="0">
                <a:latin typeface="Segoe UI Light" panose="020B0502040204020203" pitchFamily="34" charset="0"/>
                <a:ea typeface="Segoe Pro Light" charset="0"/>
                <a:cs typeface="Segoe UI Light" panose="020B0502040204020203" pitchFamily="34" charset="0"/>
              </a:rPr>
              <a:t> tutorial </a:t>
            </a:r>
            <a:r>
              <a:rPr lang="de-DE" sz="3600" dirty="0">
                <a:latin typeface="Segoe UI Light" panose="020B0502040204020203" pitchFamily="34" charset="0"/>
                <a:ea typeface="Segoe Pro Light" charset="0"/>
                <a:cs typeface="Segoe UI Light" panose="020B0502040204020203" pitchFamily="34" charset="0"/>
              </a:rPr>
              <a:t>unter</a:t>
            </a:r>
            <a:r>
              <a:rPr lang="en-US" sz="3600">
                <a:latin typeface="Segoe UI Light" panose="020B0502040204020203" pitchFamily="34" charset="0"/>
                <a:ea typeface="Segoe Pro Light" charset="0"/>
                <a:cs typeface="Segoe UI Light" panose="020B0502040204020203" pitchFamily="34" charset="0"/>
              </a:rPr>
              <a:t> </a:t>
            </a:r>
            <a:r>
              <a:rPr lang="en-US" sz="3600" dirty="0">
                <a:latin typeface="Segoe UI Light" panose="020B0502040204020203" pitchFamily="34" charset="0"/>
                <a:ea typeface="Segoe Pro Light" charset="0"/>
                <a:cs typeface="Segoe UI Light" panose="020B0502040204020203" pitchFamily="34" charset="0"/>
              </a:rPr>
              <a:t>Code.org/Minecraft</a:t>
            </a:r>
          </a:p>
        </p:txBody>
      </p:sp>
      <p:sp>
        <p:nvSpPr>
          <p:cNvPr id="6" name="Title 5" hidden="1"/>
          <p:cNvSpPr>
            <a:spLocks noGrp="1"/>
          </p:cNvSpPr>
          <p:nvPr>
            <p:ph type="ctrTitle"/>
          </p:nvPr>
        </p:nvSpPr>
        <p:spPr/>
        <p:txBody>
          <a:bodyPr/>
          <a:lstStyle/>
          <a:p>
            <a:r>
              <a:rPr lang="en-US" dirty="0"/>
              <a:t>Find your tutorial</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15</a:t>
            </a:fld>
            <a:endParaRPr lang="en-US" dirty="0"/>
          </a:p>
        </p:txBody>
      </p:sp>
      <p:pic>
        <p:nvPicPr>
          <p:cNvPr id="2050" name="Picture 2" descr="https://attachment.outlook.office.net/owa/nealm@microsoft.com/service.svc/s/GetAttachmentThumbnail?id=AAMkAGE0OTY2OGYyLWI0YWItNDcyMC1hNGRjLTE1ZTdlZGU0NWVmMQBGAAAAAABtbJNfOUpKQaGJqroOZKWmBwC0hhgkFMXaR7PPIrJfjXrgAAAACwZlAADlVNFow%2B88TpOgqXITEhHHAAEq98feAAABEgAQAHLYXjTrr4FIoyvIuWXxyJY%3D&amp;thumbnailType=2&amp;owa=outlook.office.com&amp;scriptVer=20180924.05&amp;X-OWA-CANARY=7h5vglAcdUWhRSnevk6UCRCF1LXbJ9YY1bSiqINWkx4aB53Ikg6QHl4OzfQexRPhWxZCDgN2alM.&amp;token=eyJhbGciOiJSUzI1NiIsImtpZCI6IjA2MDBGOUY2NzQ2MjA3MzdFNzM0MDRFMjg3QzQ1QTgxOENCN0NFQjgiLCJ4NXQiOiJCZ0Q1OW5SaUJ6Zm5OQVRpaDhSYWdZeTN6cmciLCJ0eXAiOiJKV1QifQ.eyJ2ZXIiOiJFeGNoYW5nZS5DYWxsYmFjay5WMSIsImFwcGN0eHNlbmRlciI6Ik93YURvd25sb2FkQDcyZjk4OGJmLTg2ZjEtNDFhZi05MWFiLTJkN2NkMDExZGI0NyIsImFwcGN0eCI6IntcIm1zZXhjaHByb3RcIjpcIm93YVwiLFwicHJpbWFyeXNpZFwiOlwiUy0xLTUtMjEtMjU1Mzg1NTc2MC0zMzk4ODQwMTQ5LTIwOTEwNjc2NTAtMTIxODM2NTdcIixcInB1aWRcIjpcIjExNTM4MzYyOTY0NTczODI2ODVcIixcIm9pZFwiOlwiNjVmNDg0YWYtY2UxYi00NTE0LTliYzUtMGRlYmNhNThjZjc0XCIsXCJzY29wZVwiOlwiT3dhRG93bmxvYWRcIn0iLCJuYmYiOjE1Mzg0MjUyNDEsImV4cCI6MTUzODQyNTg0MSwiaXNzIjoiMDAwMDAwMDItMDAwMC0wZmYxLWNlMDAtMDAwMDAwMDAwMDAwQDcyZjk4OGJmLTg2ZjEtNDFhZi05MWFiLTJkN2NkMDExZGI0NyIsImF1ZCI6IjAwMDAwMDAyLTAwMDAtMGZmMS1jZTAwLTAwMDAwMDAwMDAwMC9hdHRhY2htZW50Lm91dGxvb2sub2ZmaWNlLm5ldEA3MmY5ODhiZi04NmYxLTQxYWYtOTFhYi0yZDdjZDAxMWRiNDcifQ.LnoUvgzFkPxg3vLra4sekZMWt0ay1UGYaDAF1oupiskBaeGDxTZuh6su3aSmg4GVB6_8-hpXqCXqO0Ui1UPDZq909Vjs7qzoiPLKLmFu8_LdEPBoUBXGJm7WQlhocDSMlWgkk6lu4_zDG1tgUvKZZsVAikVi9cuJ41hRJYtOUyWe5olMIyCg-KvlZL0NlFaYBgmmgLEc0J2kRNrgecF3QvNIkwGtAhx-2PjT4q_BAYO7l9Ine_M7EYgualjWwwb3QNa4Hc3D7PkMeKySXwZkpq30NXgo33ireJZjjV7GGEatLJ2Mj690CVUllznoprIppn7EBiespVrkqbCE_NdRhA&amp;animation=true">
            <a:extLst>
              <a:ext uri="{FF2B5EF4-FFF2-40B4-BE49-F238E27FC236}">
                <a16:creationId xmlns:a16="http://schemas.microsoft.com/office/drawing/2014/main" id="{8693FE01-71D8-4D37-ACA1-5AE76217FB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565" y="96985"/>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9496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Eine Hauskatze trägt ein Löwenkostüm und gähnt&#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110840"/>
            <a:ext cx="9116501" cy="5715000"/>
          </a:xfrm>
          <a:prstGeom prst="rect">
            <a:avLst/>
          </a:prstGeom>
        </p:spPr>
      </p:pic>
      <p:pic>
        <p:nvPicPr>
          <p:cNvPr id="5" name="Picture 4"/>
          <p:cNvPicPr>
            <a:picLocks noChangeAspect="1"/>
          </p:cNvPicPr>
          <p:nvPr/>
        </p:nvPicPr>
        <p:blipFill>
          <a:blip r:embed="rId4"/>
          <a:stretch>
            <a:fillRect/>
          </a:stretch>
        </p:blipFill>
        <p:spPr>
          <a:xfrm>
            <a:off x="3927443" y="1231979"/>
            <a:ext cx="2054443" cy="3447288"/>
          </a:xfrm>
          <a:prstGeom prst="rect">
            <a:avLst/>
          </a:prstGeom>
        </p:spPr>
      </p:pic>
      <p:sp>
        <p:nvSpPr>
          <p:cNvPr id="12" name="Rectangle 11"/>
          <p:cNvSpPr/>
          <p:nvPr/>
        </p:nvSpPr>
        <p:spPr>
          <a:xfrm>
            <a:off x="438150" y="2611678"/>
            <a:ext cx="4158216" cy="646331"/>
          </a:xfrm>
          <a:prstGeom prst="rect">
            <a:avLst/>
          </a:prstGeom>
        </p:spPr>
        <p:txBody>
          <a:bodyPr wrap="square">
            <a:spAutoFit/>
          </a:bodyPr>
          <a:lstStyle/>
          <a:p>
            <a:r>
              <a:rPr lang="de-DE" sz="3600" dirty="0">
                <a:solidFill>
                  <a:schemeClr val="bg1"/>
                </a:solidFill>
                <a:latin typeface="Segoe UI Light" panose="020B0502040204020203" pitchFamily="34" charset="0"/>
              </a:rPr>
              <a:t>Zusammenfassung.</a:t>
            </a:r>
          </a:p>
        </p:txBody>
      </p:sp>
      <p:sp>
        <p:nvSpPr>
          <p:cNvPr id="4" name="Title 3" hidden="1"/>
          <p:cNvSpPr>
            <a:spLocks noGrp="1"/>
          </p:cNvSpPr>
          <p:nvPr>
            <p:ph type="ctrTitle"/>
          </p:nvPr>
        </p:nvSpPr>
        <p:spPr/>
        <p:txBody>
          <a:bodyPr/>
          <a:lstStyle/>
          <a:p>
            <a:r>
              <a:rPr lang="en-IE" dirty="0" err="1"/>
              <a:t>Zum</a:t>
            </a:r>
            <a:r>
              <a:rPr lang="en-IE" dirty="0"/>
              <a:t> </a:t>
            </a:r>
            <a:r>
              <a:rPr lang="en-IE" dirty="0" err="1"/>
              <a:t>Ende</a:t>
            </a:r>
            <a:r>
              <a:rPr lang="en-IE" dirty="0"/>
              <a:t> </a:t>
            </a:r>
            <a:r>
              <a:rPr lang="en-IE" dirty="0" err="1"/>
              <a:t>kommen</a:t>
            </a:r>
            <a:endParaRPr lang="en-IE" dirty="0"/>
          </a:p>
        </p:txBody>
      </p:sp>
      <p:sp>
        <p:nvSpPr>
          <p:cNvPr id="7" name="Subtitle 6" hidden="1"/>
          <p:cNvSpPr>
            <a:spLocks noGrp="1"/>
          </p:cNvSpPr>
          <p:nvPr>
            <p:ph type="subTitle" idx="1"/>
          </p:nvPr>
        </p:nvSpPr>
        <p:spPr/>
        <p:txBody>
          <a:bodyPr/>
          <a:lstStyle/>
          <a:p>
            <a:endParaRPr lang="en-IE"/>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16</a:t>
            </a:fld>
            <a:endParaRPr lang="en-US" dirty="0"/>
          </a:p>
        </p:txBody>
      </p:sp>
    </p:spTree>
    <p:extLst>
      <p:ext uri="{BB962C8B-B14F-4D97-AF65-F5344CB8AC3E}">
        <p14:creationId xmlns:p14="http://schemas.microsoft.com/office/powerpoint/2010/main" val="10178345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15" name="Rectangle 14"/>
          <p:cNvSpPr/>
          <p:nvPr/>
        </p:nvSpPr>
        <p:spPr>
          <a:xfrm>
            <a:off x="5021800" y="1900127"/>
            <a:ext cx="3750060" cy="2308324"/>
          </a:xfrm>
          <a:prstGeom prst="rect">
            <a:avLst/>
          </a:prstGeom>
        </p:spPr>
        <p:txBody>
          <a:bodyPr wrap="square">
            <a:spAutoFit/>
          </a:bodyPr>
          <a:lstStyle/>
          <a:p>
            <a:r>
              <a:rPr lang="de-DE" sz="3600" dirty="0">
                <a:latin typeface="Segoe UI Light" panose="020B0502040204020203" pitchFamily="34" charset="0"/>
              </a:rPr>
              <a:t>Ihr habt das Tutorial gemacht: Was ist</a:t>
            </a:r>
            <a:r>
              <a:rPr lang="de-DE"/>
              <a:t> </a:t>
            </a:r>
            <a:r>
              <a:rPr lang="de-DE" sz="3600" dirty="0">
                <a:latin typeface="Segoe UI Light" panose="020B0502040204020203" pitchFamily="34" charset="0"/>
              </a:rPr>
              <a:t>Programmcode?</a:t>
            </a:r>
          </a:p>
        </p:txBody>
      </p:sp>
      <p:sp>
        <p:nvSpPr>
          <p:cNvPr id="11" name="Rectangle 10"/>
          <p:cNvSpPr/>
          <p:nvPr/>
        </p:nvSpPr>
        <p:spPr>
          <a:xfrm>
            <a:off x="224588" y="2868793"/>
            <a:ext cx="4347411" cy="646331"/>
          </a:xfrm>
          <a:prstGeom prst="rect">
            <a:avLst/>
          </a:prstGeom>
        </p:spPr>
        <p:txBody>
          <a:bodyPr wrap="square">
            <a:spAutoFit/>
          </a:bodyPr>
          <a:lstStyle/>
          <a:p>
            <a:pPr algn="ctr"/>
            <a:r>
              <a:rPr lang="de-DE" sz="3600" dirty="0">
                <a:solidFill>
                  <a:schemeClr val="bg1"/>
                </a:solidFill>
                <a:latin typeface="Segoe UI Light" panose="020B0502040204020203" pitchFamily="34" charset="0"/>
              </a:rPr>
              <a:t>Diskussion</a:t>
            </a:r>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4" name="Title 3" hidden="1"/>
          <p:cNvSpPr>
            <a:spLocks noGrp="1"/>
          </p:cNvSpPr>
          <p:nvPr>
            <p:ph type="ctrTitle"/>
          </p:nvPr>
        </p:nvSpPr>
        <p:spPr/>
        <p:txBody>
          <a:bodyPr/>
          <a:lstStyle/>
          <a:p>
            <a:r>
              <a:rPr lang="de-DE" dirty="0"/>
              <a:t>Was denkt ihr jetzt über Programmieren?</a:t>
            </a:r>
            <a:endParaRPr lang="en-IE" dirty="0"/>
          </a:p>
        </p:txBody>
      </p:sp>
      <p:sp>
        <p:nvSpPr>
          <p:cNvPr id="5" name="Subtitle 4" hidden="1"/>
          <p:cNvSpPr>
            <a:spLocks noGrp="1"/>
          </p:cNvSpPr>
          <p:nvPr>
            <p:ph type="subTitle" idx="1"/>
          </p:nvPr>
        </p:nvSpPr>
        <p:spPr/>
        <p:txBody>
          <a:bodyPr/>
          <a:lstStyle/>
          <a:p>
            <a:endParaRPr lang="en-IE"/>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17</a:t>
            </a:fld>
            <a:endParaRPr lang="en-US" dirty="0"/>
          </a:p>
        </p:txBody>
      </p:sp>
    </p:spTree>
    <p:extLst>
      <p:ext uri="{BB962C8B-B14F-4D97-AF65-F5344CB8AC3E}">
        <p14:creationId xmlns:p14="http://schemas.microsoft.com/office/powerpoint/2010/main" val="531080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Shape 418"/>
        <p:cNvGrpSpPr/>
        <p:nvPr/>
      </p:nvGrpSpPr>
      <p:grpSpPr>
        <a:xfrm>
          <a:off x="0" y="0"/>
          <a:ext cx="0" cy="0"/>
          <a:chOff x="0" y="0"/>
          <a:chExt cx="0" cy="0"/>
        </a:xfrm>
      </p:grpSpPr>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80906" y="1227377"/>
            <a:ext cx="3982188" cy="3194547"/>
          </a:xfrm>
          <a:prstGeom prst="rect">
            <a:avLst/>
          </a:prstGeom>
        </p:spPr>
      </p:pic>
      <p:sp>
        <p:nvSpPr>
          <p:cNvPr id="4" name="Shape 400"/>
          <p:cNvSpPr txBox="1">
            <a:spLocks/>
          </p:cNvSpPr>
          <p:nvPr/>
        </p:nvSpPr>
        <p:spPr>
          <a:xfrm>
            <a:off x="1333500" y="4579938"/>
            <a:ext cx="6477000" cy="1135063"/>
          </a:xfrm>
          <a:prstGeom prst="rect">
            <a:avLst/>
          </a:prstGeom>
          <a:noFill/>
          <a:ln>
            <a:noFill/>
          </a:ln>
        </p:spPr>
        <p:txBody>
          <a:bodyPr lIns="76188" tIns="38083" rIns="76188" bIns="38083"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Calibri"/>
              <a:buNone/>
              <a:defRPr sz="4000" b="1" i="0" u="none" strike="noStrike" cap="none">
                <a:solidFill>
                  <a:schemeClr val="dk1"/>
                </a:solidFill>
                <a:latin typeface="Calibri"/>
                <a:ea typeface="Calibri"/>
                <a:cs typeface="Calibri"/>
                <a:sym typeface="Calibri"/>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pPr algn="ctr">
              <a:buSzPct val="25000"/>
            </a:pPr>
            <a:r>
              <a:rPr lang="de-DE" sz="4800" b="0" dirty="0">
                <a:solidFill>
                  <a:srgbClr val="FFFFFF"/>
                </a:solidFill>
                <a:latin typeface="Segoe UI Light" panose="020B0502040204020203" pitchFamily="34" charset="0"/>
              </a:rPr>
              <a:t>Gute Arbeit!</a:t>
            </a:r>
          </a:p>
        </p:txBody>
      </p:sp>
    </p:spTree>
    <p:extLst>
      <p:ext uri="{BB962C8B-B14F-4D97-AF65-F5344CB8AC3E}">
        <p14:creationId xmlns:p14="http://schemas.microsoft.com/office/powerpoint/2010/main" val="1889313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p:cNvSpPr/>
          <p:nvPr/>
        </p:nvSpPr>
        <p:spPr>
          <a:xfrm>
            <a:off x="6056100" y="2613385"/>
            <a:ext cx="2302111" cy="2312444"/>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a:off x="3373485" y="2613385"/>
            <a:ext cx="2302111" cy="2312444"/>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p:cNvSpPr/>
          <p:nvPr/>
        </p:nvSpPr>
        <p:spPr>
          <a:xfrm>
            <a:off x="711099" y="2613385"/>
            <a:ext cx="2302111" cy="2312444"/>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p:cNvSpPr/>
          <p:nvPr/>
        </p:nvSpPr>
        <p:spPr>
          <a:xfrm>
            <a:off x="504827" y="967271"/>
            <a:ext cx="7026273" cy="505943"/>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p:cNvSpPr/>
          <p:nvPr/>
        </p:nvSpPr>
        <p:spPr>
          <a:xfrm>
            <a:off x="507809" y="434028"/>
            <a:ext cx="7480491" cy="503226"/>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4" name="Title 3" hidden="1"/>
          <p:cNvSpPr>
            <a:spLocks noGrp="1"/>
          </p:cNvSpPr>
          <p:nvPr>
            <p:ph type="ctrTitle"/>
          </p:nvPr>
        </p:nvSpPr>
        <p:spPr/>
        <p:txBody>
          <a:bodyPr/>
          <a:lstStyle/>
          <a:p>
            <a:r>
              <a:rPr lang="en-IE" dirty="0" err="1"/>
              <a:t>Nächste</a:t>
            </a:r>
            <a:r>
              <a:rPr lang="en-IE" dirty="0"/>
              <a:t> </a:t>
            </a:r>
            <a:r>
              <a:rPr lang="en-IE" dirty="0" err="1"/>
              <a:t>Schritte</a:t>
            </a:r>
            <a:endParaRPr lang="en-IE" dirty="0"/>
          </a:p>
        </p:txBody>
      </p:sp>
      <p:sp>
        <p:nvSpPr>
          <p:cNvPr id="5" name="Subtitle 4" hidden="1"/>
          <p:cNvSpPr>
            <a:spLocks noGrp="1"/>
          </p:cNvSpPr>
          <p:nvPr>
            <p:ph type="subTitle" idx="1"/>
          </p:nvPr>
        </p:nvSpPr>
        <p:spPr/>
        <p:txBody>
          <a:bodyPr/>
          <a:lstStyle/>
          <a:p>
            <a:endParaRPr lang="en-IE"/>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19</a:t>
            </a:fld>
            <a:endParaRPr lang="en-US" dirty="0"/>
          </a:p>
        </p:txBody>
      </p:sp>
      <p:sp>
        <p:nvSpPr>
          <p:cNvPr id="43" name="Rectangle 42"/>
          <p:cNvSpPr/>
          <p:nvPr/>
        </p:nvSpPr>
        <p:spPr>
          <a:xfrm>
            <a:off x="661756" y="2523540"/>
            <a:ext cx="434026"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1</a:t>
            </a:r>
          </a:p>
        </p:txBody>
      </p:sp>
      <p:sp>
        <p:nvSpPr>
          <p:cNvPr id="44" name="Rectangle 43"/>
          <p:cNvSpPr/>
          <p:nvPr/>
        </p:nvSpPr>
        <p:spPr>
          <a:xfrm>
            <a:off x="3239301" y="2523540"/>
            <a:ext cx="434026"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2</a:t>
            </a:r>
          </a:p>
        </p:txBody>
      </p:sp>
      <p:sp>
        <p:nvSpPr>
          <p:cNvPr id="45" name="Rectangle 44"/>
          <p:cNvSpPr/>
          <p:nvPr/>
        </p:nvSpPr>
        <p:spPr>
          <a:xfrm>
            <a:off x="6157700" y="2523540"/>
            <a:ext cx="434026"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a:t>3</a:t>
            </a:r>
          </a:p>
        </p:txBody>
      </p:sp>
      <p:sp>
        <p:nvSpPr>
          <p:cNvPr id="46" name="TextBox 45"/>
          <p:cNvSpPr txBox="1"/>
          <p:nvPr/>
        </p:nvSpPr>
        <p:spPr>
          <a:xfrm>
            <a:off x="504827" y="2238375"/>
            <a:ext cx="184731" cy="254365"/>
          </a:xfrm>
          <a:prstGeom prst="rect">
            <a:avLst/>
          </a:prstGeom>
          <a:noFill/>
        </p:spPr>
        <p:txBody>
          <a:bodyPr wrap="none" rtlCol="0">
            <a:spAutoFit/>
          </a:bodyPr>
          <a:lstStyle/>
          <a:p>
            <a:endParaRPr lang="en-US" sz="1053"/>
          </a:p>
        </p:txBody>
      </p:sp>
      <p:sp>
        <p:nvSpPr>
          <p:cNvPr id="47" name="Rectangle 46"/>
          <p:cNvSpPr/>
          <p:nvPr/>
        </p:nvSpPr>
        <p:spPr>
          <a:xfrm flipH="1">
            <a:off x="2969145" y="1845733"/>
            <a:ext cx="45719" cy="33090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p:cNvSpPr/>
          <p:nvPr/>
        </p:nvSpPr>
        <p:spPr>
          <a:xfrm>
            <a:off x="711099" y="3709936"/>
            <a:ext cx="2299373" cy="14835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1800" dirty="0">
              <a:latin typeface="Segoe Pro" charset="0"/>
              <a:ea typeface="Segoe Pro" charset="0"/>
              <a:cs typeface="Segoe Pro" charset="0"/>
            </a:endParaRPr>
          </a:p>
        </p:txBody>
      </p:sp>
      <p:sp>
        <p:nvSpPr>
          <p:cNvPr id="49" name="Rectangle 48"/>
          <p:cNvSpPr/>
          <p:nvPr/>
        </p:nvSpPr>
        <p:spPr>
          <a:xfrm>
            <a:off x="563531" y="3057342"/>
            <a:ext cx="2580283" cy="523220"/>
          </a:xfrm>
          <a:prstGeom prst="rect">
            <a:avLst/>
          </a:prstGeom>
        </p:spPr>
        <p:txBody>
          <a:bodyPr wrap="square">
            <a:spAutoFit/>
          </a:bodyPr>
          <a:lstStyle/>
          <a:p>
            <a:r>
              <a:rPr lang="de-DE" sz="2800" dirty="0">
                <a:solidFill>
                  <a:schemeClr val="bg1"/>
                </a:solidFill>
                <a:latin typeface="Segoe UI Light" panose="020B0502040204020203" pitchFamily="34" charset="0"/>
              </a:rPr>
              <a:t>Euer Zertifikat.</a:t>
            </a:r>
          </a:p>
        </p:txBody>
      </p:sp>
      <p:sp>
        <p:nvSpPr>
          <p:cNvPr id="50" name="Rectangle 49"/>
          <p:cNvSpPr/>
          <p:nvPr/>
        </p:nvSpPr>
        <p:spPr>
          <a:xfrm>
            <a:off x="2788771" y="405855"/>
            <a:ext cx="2570658" cy="16825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1800" dirty="0">
              <a:solidFill>
                <a:schemeClr val="bg1"/>
              </a:solidFill>
              <a:latin typeface="Segoe Pro" charset="0"/>
              <a:ea typeface="Segoe Pro" charset="0"/>
              <a:cs typeface="Segoe Pro" charset="0"/>
            </a:endParaRPr>
          </a:p>
        </p:txBody>
      </p:sp>
      <p:sp>
        <p:nvSpPr>
          <p:cNvPr id="51" name="Rectangle 50"/>
          <p:cNvSpPr/>
          <p:nvPr/>
        </p:nvSpPr>
        <p:spPr>
          <a:xfrm>
            <a:off x="566833" y="483999"/>
            <a:ext cx="8158067" cy="1692771"/>
          </a:xfrm>
          <a:prstGeom prst="rect">
            <a:avLst/>
          </a:prstGeom>
        </p:spPr>
        <p:txBody>
          <a:bodyPr wrap="square">
            <a:spAutoFit/>
          </a:bodyPr>
          <a:lstStyle/>
          <a:p>
            <a:pPr lvl="0"/>
            <a:r>
              <a:rPr lang="de-DE" sz="3600" dirty="0">
                <a:solidFill>
                  <a:prstClr val="white"/>
                </a:solidFill>
                <a:latin typeface="Segoe UI Light" panose="020B0502040204020203" pitchFamily="34" charset="0"/>
              </a:rPr>
              <a:t>Was könnt ihr als nächstes lernen? </a:t>
            </a:r>
          </a:p>
          <a:p>
            <a:pPr lvl="0"/>
            <a:r>
              <a:rPr lang="de-DE" sz="3600" dirty="0">
                <a:solidFill>
                  <a:prstClr val="white"/>
                </a:solidFill>
                <a:latin typeface="Segoe UI Light" panose="020B0502040204020203" pitchFamily="34" charset="0"/>
              </a:rPr>
              <a:t>Es muss noch nicht vorbei sein! </a:t>
            </a:r>
          </a:p>
          <a:p>
            <a:pPr lvl="0"/>
            <a:r>
              <a:rPr lang="de-DE"/>
              <a:t> </a:t>
            </a:r>
          </a:p>
          <a:p>
            <a:pPr lvl="0"/>
            <a:r>
              <a:rPr lang="de-DE" sz="1800" dirty="0">
                <a:solidFill>
                  <a:prstClr val="white"/>
                </a:solidFill>
                <a:latin typeface="Segoe UI Light" panose="020B0502040204020203" pitchFamily="34" charset="0"/>
              </a:rPr>
              <a:t>Hier sind ein paar Vorschläge zum Feiern, Weiterlernen, und Spaß haben! </a:t>
            </a:r>
          </a:p>
        </p:txBody>
      </p:sp>
      <p:sp>
        <p:nvSpPr>
          <p:cNvPr id="52" name="Rectangle 51"/>
          <p:cNvSpPr/>
          <p:nvPr/>
        </p:nvSpPr>
        <p:spPr>
          <a:xfrm>
            <a:off x="3143815" y="3057342"/>
            <a:ext cx="2295997" cy="523220"/>
          </a:xfrm>
          <a:prstGeom prst="rect">
            <a:avLst/>
          </a:prstGeom>
        </p:spPr>
        <p:txBody>
          <a:bodyPr wrap="square">
            <a:spAutoFit/>
          </a:bodyPr>
          <a:lstStyle/>
          <a:p>
            <a:r>
              <a:rPr lang="de-DE" sz="2800" dirty="0">
                <a:solidFill>
                  <a:schemeClr val="bg1"/>
                </a:solidFill>
                <a:latin typeface="Segoe UI Light" panose="020B0502040204020203" pitchFamily="34" charset="0"/>
              </a:rPr>
              <a:t>Mehr</a:t>
            </a:r>
            <a:r>
              <a:rPr lang="de-DE"/>
              <a:t> </a:t>
            </a:r>
            <a:r>
              <a:rPr lang="de-DE" sz="2800" dirty="0">
                <a:solidFill>
                  <a:schemeClr val="bg1"/>
                </a:solidFill>
                <a:latin typeface="Segoe UI Light" panose="020B0502040204020203" pitchFamily="34" charset="0"/>
              </a:rPr>
              <a:t>spielen.</a:t>
            </a:r>
          </a:p>
        </p:txBody>
      </p:sp>
      <p:sp>
        <p:nvSpPr>
          <p:cNvPr id="53" name="Rectangle 52"/>
          <p:cNvSpPr/>
          <p:nvPr/>
        </p:nvSpPr>
        <p:spPr>
          <a:xfrm>
            <a:off x="3174065" y="3713294"/>
            <a:ext cx="2552437"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de-DE" sz="1800" dirty="0">
                <a:solidFill>
                  <a:schemeClr val="bg1"/>
                </a:solidFill>
                <a:latin typeface="Segoe UI Light" panose="020B0502040204020203" pitchFamily="34" charset="0"/>
              </a:rPr>
              <a:t>Ladet euren Code auf Minecraft: Education Edition hoch und seht zu, wie euer Code im echten Spiel zum Leben erwacht!</a:t>
            </a:r>
          </a:p>
        </p:txBody>
      </p:sp>
      <p:sp>
        <p:nvSpPr>
          <p:cNvPr id="54" name="Rectangle 53"/>
          <p:cNvSpPr/>
          <p:nvPr/>
        </p:nvSpPr>
        <p:spPr>
          <a:xfrm>
            <a:off x="6059156" y="3057342"/>
            <a:ext cx="2446891" cy="523220"/>
          </a:xfrm>
          <a:prstGeom prst="rect">
            <a:avLst/>
          </a:prstGeom>
        </p:spPr>
        <p:txBody>
          <a:bodyPr wrap="square">
            <a:spAutoFit/>
          </a:bodyPr>
          <a:lstStyle/>
          <a:p>
            <a:r>
              <a:rPr lang="de-DE" sz="2800" dirty="0">
                <a:solidFill>
                  <a:schemeClr val="bg1"/>
                </a:solidFill>
                <a:latin typeface="Segoe UI Light" panose="020B0502040204020203" pitchFamily="34" charset="0"/>
              </a:rPr>
              <a:t>Mehr</a:t>
            </a:r>
            <a:r>
              <a:rPr lang="de-DE"/>
              <a:t> </a:t>
            </a:r>
            <a:r>
              <a:rPr lang="de-DE" sz="2800" dirty="0">
                <a:solidFill>
                  <a:schemeClr val="bg1"/>
                </a:solidFill>
                <a:latin typeface="Segoe UI Light" panose="020B0502040204020203" pitchFamily="34" charset="0"/>
              </a:rPr>
              <a:t>lernen.</a:t>
            </a:r>
          </a:p>
        </p:txBody>
      </p:sp>
      <p:sp>
        <p:nvSpPr>
          <p:cNvPr id="55" name="Rectangle 54"/>
          <p:cNvSpPr/>
          <p:nvPr/>
        </p:nvSpPr>
        <p:spPr>
          <a:xfrm>
            <a:off x="6057656" y="3713294"/>
            <a:ext cx="2667243" cy="17543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de-DE" sz="1800" dirty="0">
                <a:solidFill>
                  <a:schemeClr val="bg1"/>
                </a:solidFill>
                <a:latin typeface="Segoe UI Light" panose="020B0502040204020203" pitchFamily="34" charset="0"/>
              </a:rPr>
              <a:t>Unter Microsoft.com/</a:t>
            </a:r>
          </a:p>
          <a:p>
            <a:r>
              <a:rPr lang="de-DE" sz="1800" dirty="0">
                <a:solidFill>
                  <a:schemeClr val="bg1"/>
                </a:solidFill>
                <a:latin typeface="Segoe UI Light" panose="020B0502040204020203" pitchFamily="34" charset="0"/>
              </a:rPr>
              <a:t>digitalskills findet ihr weitere Ressourcen.</a:t>
            </a:r>
            <a:endParaRPr lang="de-DE" sz="1800" dirty="0">
              <a:solidFill>
                <a:schemeClr val="bg1"/>
              </a:solidFill>
              <a:latin typeface="Segoe UI Light" panose="020B0502040204020203" pitchFamily="34" charset="0"/>
              <a:ea typeface="Segoe Pro Light" charset="0"/>
              <a:cs typeface="Segoe UI Light" panose="020B0502040204020203" pitchFamily="34" charset="0"/>
            </a:endParaRPr>
          </a:p>
        </p:txBody>
      </p:sp>
      <p:sp>
        <p:nvSpPr>
          <p:cNvPr id="56" name="Rectangle 55"/>
          <p:cNvSpPr/>
          <p:nvPr/>
        </p:nvSpPr>
        <p:spPr>
          <a:xfrm flipH="1">
            <a:off x="6095603" y="1845733"/>
            <a:ext cx="45719" cy="33090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TextBox 56"/>
          <p:cNvSpPr txBox="1"/>
          <p:nvPr/>
        </p:nvSpPr>
        <p:spPr>
          <a:xfrm>
            <a:off x="563432" y="3713294"/>
            <a:ext cx="2206625" cy="1754326"/>
          </a:xfrm>
          <a:prstGeom prst="rect">
            <a:avLst/>
          </a:prstGeom>
          <a:noFill/>
        </p:spPr>
        <p:txBody>
          <a:bodyPr wrap="square" rtlCol="0">
            <a:spAutoFit/>
          </a:bodyPr>
          <a:lstStyle/>
          <a:p>
            <a:r>
              <a:rPr lang="de-DE" sz="1800" dirty="0">
                <a:solidFill>
                  <a:schemeClr val="bg1"/>
                </a:solidFill>
                <a:latin typeface="Segoe UI Light" panose="020B0502040204020203" pitchFamily="34" charset="0"/>
              </a:rPr>
              <a:t>Herzlichen Glückwunsch! Ihr habt es geschafft! Euer Zertifikat findet ihr am Ende des Tutorials.</a:t>
            </a:r>
          </a:p>
        </p:txBody>
      </p:sp>
    </p:spTree>
    <p:extLst>
      <p:ext uri="{BB962C8B-B14F-4D97-AF65-F5344CB8AC3E}">
        <p14:creationId xmlns:p14="http://schemas.microsoft.com/office/powerpoint/2010/main" val="3925401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7" name="Rectangle 6"/>
          <p:cNvSpPr/>
          <p:nvPr/>
        </p:nvSpPr>
        <p:spPr>
          <a:xfrm>
            <a:off x="647700" y="2540668"/>
            <a:ext cx="3695700" cy="1754326"/>
          </a:xfrm>
          <a:prstGeom prst="rect">
            <a:avLst/>
          </a:prstGeom>
        </p:spPr>
        <p:txBody>
          <a:bodyPr wrap="square">
            <a:spAutoFit/>
          </a:bodyPr>
          <a:lstStyle/>
          <a:p>
            <a:r>
              <a:rPr lang="de-DE" sz="3600" dirty="0">
                <a:solidFill>
                  <a:schemeClr val="bg1"/>
                </a:solidFill>
                <a:latin typeface="Segoe UI Light" panose="020B0502040204020203" pitchFamily="34" charset="0"/>
              </a:rPr>
              <a:t>Lasst uns übers Programmieren reden!</a:t>
            </a:r>
          </a:p>
        </p:txBody>
      </p:sp>
      <p:sp>
        <p:nvSpPr>
          <p:cNvPr id="5" name="Title 4" hidden="1"/>
          <p:cNvSpPr>
            <a:spLocks noGrp="1"/>
          </p:cNvSpPr>
          <p:nvPr>
            <p:ph type="ctrTitle"/>
          </p:nvPr>
        </p:nvSpPr>
        <p:spPr/>
        <p:txBody>
          <a:bodyPr/>
          <a:lstStyle/>
          <a:p>
            <a:r>
              <a:rPr lang="en-IE" dirty="0" err="1"/>
              <a:t>Reden</a:t>
            </a:r>
            <a:r>
              <a:rPr lang="en-IE" dirty="0"/>
              <a:t> </a:t>
            </a:r>
            <a:r>
              <a:rPr lang="en-IE" dirty="0" err="1"/>
              <a:t>wir</a:t>
            </a:r>
            <a:r>
              <a:rPr lang="en-IE" dirty="0"/>
              <a:t> </a:t>
            </a:r>
            <a:r>
              <a:rPr lang="en-IE" dirty="0" err="1"/>
              <a:t>übers</a:t>
            </a:r>
            <a:r>
              <a:rPr lang="en-IE" dirty="0"/>
              <a:t> </a:t>
            </a:r>
            <a:r>
              <a:rPr lang="en-IE" dirty="0" err="1"/>
              <a:t>Programmieren</a:t>
            </a:r>
            <a:r>
              <a:rPr lang="en-IE" dirty="0"/>
              <a:t>!</a:t>
            </a:r>
          </a:p>
        </p:txBody>
      </p:sp>
      <p:sp>
        <p:nvSpPr>
          <p:cNvPr id="6" name="Subtitle 5" hidden="1"/>
          <p:cNvSpPr>
            <a:spLocks noGrp="1"/>
          </p:cNvSpPr>
          <p:nvPr>
            <p:ph type="subTitle" idx="1"/>
          </p:nvPr>
        </p:nvSpPr>
        <p:spPr/>
        <p:txBody>
          <a:bodyPr/>
          <a:lstStyle/>
          <a:p>
            <a:endParaRPr lang="en-IE"/>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2</a:t>
            </a:fld>
            <a:endParaRPr lang="en-US" dirty="0"/>
          </a:p>
        </p:txBody>
      </p:sp>
      <p:pic>
        <p:nvPicPr>
          <p:cNvPr id="3" name="Picture 2" descr="Eine Comic-Rakete fliegt an einem bunten Regenbogen entlang&#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27549" y="1031441"/>
            <a:ext cx="5991857" cy="4470315"/>
          </a:xfrm>
          <a:prstGeom prst="rect">
            <a:avLst/>
          </a:prstGeom>
        </p:spPr>
      </p:pic>
    </p:spTree>
    <p:extLst>
      <p:ext uri="{BB962C8B-B14F-4D97-AF65-F5344CB8AC3E}">
        <p14:creationId xmlns:p14="http://schemas.microsoft.com/office/powerpoint/2010/main" val="16468419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83148" y="111816"/>
            <a:ext cx="8864600" cy="5535006"/>
          </a:xfrm>
          <a:prstGeom prst="rect">
            <a:avLst/>
          </a:prstGeom>
        </p:spPr>
      </p:pic>
      <p:pic>
        <p:nvPicPr>
          <p:cNvPr id="6" name="Picture 5" descr="Eine Gruppe von männlichen und weiblichen Teenagern schaut bei der Arbeit vom gemeinsamen Laptop auf und alle lächeln in die Kamera&#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42" y="-22504"/>
            <a:ext cx="9116501" cy="5715000"/>
          </a:xfrm>
          <a:prstGeom prst="rect">
            <a:avLst/>
          </a:prstGeom>
        </p:spPr>
      </p:pic>
      <p:sp>
        <p:nvSpPr>
          <p:cNvPr id="13" name="Rectangle 12"/>
          <p:cNvSpPr/>
          <p:nvPr/>
        </p:nvSpPr>
        <p:spPr>
          <a:xfrm>
            <a:off x="437177" y="2244267"/>
            <a:ext cx="5454468" cy="1754326"/>
          </a:xfrm>
          <a:prstGeom prst="rect">
            <a:avLst/>
          </a:prstGeom>
        </p:spPr>
        <p:txBody>
          <a:bodyPr wrap="square">
            <a:spAutoFit/>
          </a:bodyPr>
          <a:lstStyle/>
          <a:p>
            <a:r>
              <a:rPr lang="de-DE" sz="3600" dirty="0">
                <a:solidFill>
                  <a:schemeClr val="bg1"/>
                </a:solidFill>
                <a:latin typeface="Segoe UI Light" panose="020B0502040204020203" pitchFamily="34" charset="0"/>
              </a:rPr>
              <a:t>Vielen Dank, dass ihr mitgemacht habt bei der</a:t>
            </a:r>
          </a:p>
          <a:p>
            <a:r>
              <a:rPr lang="de-DE" sz="3600" dirty="0">
                <a:solidFill>
                  <a:schemeClr val="bg1"/>
                </a:solidFill>
                <a:latin typeface="Segoe UI Light" panose="020B0502040204020203" pitchFamily="34" charset="0"/>
              </a:rPr>
              <a:t>Minecraft Hour of Code</a:t>
            </a:r>
            <a:r>
              <a:rPr lang="de-DE" sz="3600" baseline="30000" dirty="0">
                <a:solidFill>
                  <a:schemeClr val="bg1"/>
                </a:solidFill>
                <a:latin typeface="Segoe UI Light" panose="020B0502040204020203" pitchFamily="34" charset="0"/>
              </a:rPr>
              <a:t>TM</a:t>
            </a:r>
          </a:p>
        </p:txBody>
      </p:sp>
      <p:sp>
        <p:nvSpPr>
          <p:cNvPr id="5" name="Title 4" hidden="1"/>
          <p:cNvSpPr>
            <a:spLocks noGrp="1"/>
          </p:cNvSpPr>
          <p:nvPr>
            <p:ph type="ctrTitle"/>
          </p:nvPr>
        </p:nvSpPr>
        <p:spPr/>
        <p:txBody>
          <a:bodyPr/>
          <a:lstStyle/>
          <a:p>
            <a:r>
              <a:rPr lang="en-IE" dirty="0" err="1"/>
              <a:t>Danke</a:t>
            </a:r>
            <a:r>
              <a:rPr lang="en-IE" dirty="0"/>
              <a:t> </a:t>
            </a:r>
            <a:r>
              <a:rPr lang="en-IE" dirty="0" err="1"/>
              <a:t>für's</a:t>
            </a:r>
            <a:r>
              <a:rPr lang="en-IE" dirty="0"/>
              <a:t> </a:t>
            </a:r>
            <a:r>
              <a:rPr lang="en-IE" dirty="0" err="1"/>
              <a:t>Mitmachen</a:t>
            </a:r>
            <a:r>
              <a:rPr lang="en-IE" dirty="0"/>
              <a:t>!</a:t>
            </a:r>
          </a:p>
        </p:txBody>
      </p:sp>
      <p:sp>
        <p:nvSpPr>
          <p:cNvPr id="7" name="Subtitle 6" hidden="1"/>
          <p:cNvSpPr>
            <a:spLocks noGrp="1"/>
          </p:cNvSpPr>
          <p:nvPr>
            <p:ph type="subTitle" idx="1"/>
          </p:nvPr>
        </p:nvSpPr>
        <p:spPr/>
        <p:txBody>
          <a:bodyPr/>
          <a:lstStyle/>
          <a:p>
            <a:endParaRPr lang="en-IE"/>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20</a:t>
            </a:fld>
            <a:endParaRPr lang="en-US" dirty="0"/>
          </a:p>
        </p:txBody>
      </p:sp>
      <p:pic>
        <p:nvPicPr>
          <p:cNvPr id="9" name="Picture 8" descr="Microsoft" title="Microsoft">
            <a:extLst>
              <a:ext uri="{FF2B5EF4-FFF2-40B4-BE49-F238E27FC236}">
                <a16:creationId xmlns:a16="http://schemas.microsoft.com/office/drawing/2014/main" id="{F8A5D834-974A-4A8F-9A32-E3B0A1829A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16397" y="4668558"/>
            <a:ext cx="1887292" cy="694228"/>
          </a:xfrm>
          <a:prstGeom prst="rect">
            <a:avLst/>
          </a:prstGeom>
        </p:spPr>
      </p:pic>
      <p:sp>
        <p:nvSpPr>
          <p:cNvPr id="10" name="Rectangle 9">
            <a:extLst>
              <a:ext uri="{FF2B5EF4-FFF2-40B4-BE49-F238E27FC236}">
                <a16:creationId xmlns:a16="http://schemas.microsoft.com/office/drawing/2014/main" id="{AA160CB1-7D40-4034-B305-C1599AF3A515}"/>
              </a:ext>
            </a:extLst>
          </p:cNvPr>
          <p:cNvSpPr/>
          <p:nvPr/>
        </p:nvSpPr>
        <p:spPr>
          <a:xfrm>
            <a:off x="369163" y="4347123"/>
            <a:ext cx="4572000" cy="1015663"/>
          </a:xfrm>
          <a:prstGeom prst="rect">
            <a:avLst/>
          </a:prstGeom>
        </p:spPr>
        <p:txBody>
          <a:bodyPr>
            <a:spAutoFit/>
          </a:bodyPr>
          <a:lstStyle/>
          <a:p>
            <a:pPr lvl="0">
              <a:defRPr/>
            </a:pPr>
            <a:endParaRPr lang="de-DE" sz="1200" dirty="0">
              <a:solidFill>
                <a:schemeClr val="bg1"/>
              </a:solidFill>
              <a:latin typeface="Segoe UI Light" panose="020B0502040204020203" pitchFamily="34" charset="0"/>
              <a:ea typeface="Segoe Pro Light" charset="0"/>
              <a:cs typeface="Segoe UI Light" panose="020B0502040204020203" pitchFamily="34" charset="0"/>
            </a:endParaRPr>
          </a:p>
          <a:p>
            <a:pPr lvl="0">
              <a:defRPr/>
            </a:pPr>
            <a:r>
              <a:rPr lang="de-DE" sz="1200" dirty="0">
                <a:solidFill>
                  <a:schemeClr val="bg1"/>
                </a:solidFill>
              </a:rPr>
              <a:t>© Code.org, 2017. Code.org®, das CODE-Logo und Hour of Code® sind Markenzeichen von Code.org</a:t>
            </a:r>
            <a:endParaRPr lang="de-DE" sz="1200" dirty="0">
              <a:solidFill>
                <a:schemeClr val="bg1"/>
              </a:solidFill>
              <a:latin typeface="Segoe UI Light" panose="020B0502040204020203" pitchFamily="34" charset="0"/>
              <a:ea typeface="Segoe Pro Light" charset="0"/>
              <a:cs typeface="Segoe UI Light" panose="020B0502040204020203" pitchFamily="34" charset="0"/>
            </a:endParaRPr>
          </a:p>
          <a:p>
            <a:pPr lvl="0">
              <a:defRPr/>
            </a:pPr>
            <a:r>
              <a:rPr lang="de-DE" sz="1200" dirty="0">
                <a:solidFill>
                  <a:schemeClr val="bg1"/>
                </a:solidFill>
              </a:rPr>
              <a:t>Mojang © 2017. „Minecraft“ ist ein Markenzeichen von Mojang AB</a:t>
            </a:r>
          </a:p>
          <a:p>
            <a:pPr lvl="0">
              <a:defRPr/>
            </a:pPr>
            <a:r>
              <a:rPr lang="de-DE" sz="1200" dirty="0">
                <a:solidFill>
                  <a:schemeClr val="bg1"/>
                </a:solidFill>
              </a:rPr>
              <a:t>© 2017 Microsoft Corporation. Alle Rechte vorbehalten.</a:t>
            </a:r>
          </a:p>
        </p:txBody>
      </p:sp>
    </p:spTree>
    <p:extLst>
      <p:ext uri="{BB962C8B-B14F-4D97-AF65-F5344CB8AC3E}">
        <p14:creationId xmlns:p14="http://schemas.microsoft.com/office/powerpoint/2010/main" val="3137942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de-DE" dirty="0"/>
              <a:t>"Hour of Code™"-Video von Code.org</a:t>
            </a:r>
          </a:p>
        </p:txBody>
      </p:sp>
      <p:sp>
        <p:nvSpPr>
          <p:cNvPr id="5" name="Subtitle 4"/>
          <p:cNvSpPr>
            <a:spLocks noGrp="1"/>
          </p:cNvSpPr>
          <p:nvPr>
            <p:ph type="subTitle" idx="1"/>
          </p:nvPr>
        </p:nvSpPr>
        <p:spPr/>
        <p:txBody>
          <a:bodyPr/>
          <a:lstStyle/>
          <a:p>
            <a:endParaRPr lang="en-IE"/>
          </a:p>
        </p:txBody>
      </p:sp>
      <p:sp>
        <p:nvSpPr>
          <p:cNvPr id="9" name="Slide Number Placeholder 8" hidden="1"/>
          <p:cNvSpPr>
            <a:spLocks noGrp="1"/>
          </p:cNvSpPr>
          <p:nvPr>
            <p:ph type="sldNum" sz="quarter" idx="12"/>
          </p:nvPr>
        </p:nvSpPr>
        <p:spPr/>
        <p:txBody>
          <a:bodyPr/>
          <a:lstStyle/>
          <a:p>
            <a:fld id="{697781E3-FF4B-EC42-A17F-8D66E4334D12}" type="slidenum">
              <a:rPr lang="en-US" smtClean="0"/>
              <a:pPr/>
              <a:t>3</a:t>
            </a:fld>
            <a:endParaRPr lang="en-US" dirty="0"/>
          </a:p>
        </p:txBody>
      </p:sp>
      <p:pic>
        <p:nvPicPr>
          <p:cNvPr id="3" name="Hour of Code 2015 - WORLDWIDE.mp4" descr="&quot;Hour of Code™&quot;-Video von Code.org&#1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9875" y="253999"/>
            <a:ext cx="8636000" cy="5191125"/>
          </a:xfrm>
          <a:prstGeom prst="rect">
            <a:avLst/>
          </a:prstGeom>
        </p:spPr>
      </p:pic>
    </p:spTree>
    <p:extLst>
      <p:ext uri="{BB962C8B-B14F-4D97-AF65-F5344CB8AC3E}">
        <p14:creationId xmlns:p14="http://schemas.microsoft.com/office/powerpoint/2010/main" val="3598971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0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15" name="Rectangle 14"/>
          <p:cNvSpPr/>
          <p:nvPr/>
        </p:nvSpPr>
        <p:spPr>
          <a:xfrm>
            <a:off x="5021800" y="1149340"/>
            <a:ext cx="3741200" cy="3416320"/>
          </a:xfrm>
          <a:prstGeom prst="rect">
            <a:avLst/>
          </a:prstGeom>
        </p:spPr>
        <p:txBody>
          <a:bodyPr wrap="square">
            <a:spAutoFit/>
          </a:bodyPr>
          <a:lstStyle/>
          <a:p>
            <a:r>
              <a:rPr lang="de-DE" sz="3600" dirty="0">
                <a:latin typeface="Segoe UI Light" panose="020B0502040204020203" pitchFamily="34" charset="0"/>
              </a:rPr>
              <a:t>Was ist Programmcode?</a:t>
            </a:r>
          </a:p>
          <a:p>
            <a:endParaRPr lang="de-DE" sz="3600" dirty="0">
              <a:latin typeface="Segoe UI Light" panose="020B0502040204020203" pitchFamily="34" charset="0"/>
              <a:ea typeface="Segoe Pro Light" charset="0"/>
              <a:cs typeface="Segoe UI Light" panose="020B0502040204020203" pitchFamily="34" charset="0"/>
            </a:endParaRPr>
          </a:p>
          <a:p>
            <a:r>
              <a:rPr lang="de-DE" sz="3600" dirty="0">
                <a:latin typeface="Segoe UI Light" panose="020B0502040204020203" pitchFamily="34" charset="0"/>
              </a:rPr>
              <a:t>Woran denkt ihr, wenn ihr das Wort "Code" hört?</a:t>
            </a:r>
            <a:endParaRPr lang="de-DE" sz="1800" dirty="0">
              <a:effectLst/>
            </a:endParaRPr>
          </a:p>
        </p:txBody>
      </p:sp>
      <p:sp>
        <p:nvSpPr>
          <p:cNvPr id="7" name="Rectangle 6"/>
          <p:cNvSpPr/>
          <p:nvPr/>
        </p:nvSpPr>
        <p:spPr>
          <a:xfrm>
            <a:off x="224588" y="2868793"/>
            <a:ext cx="4347411" cy="646331"/>
          </a:xfrm>
          <a:prstGeom prst="rect">
            <a:avLst/>
          </a:prstGeom>
        </p:spPr>
        <p:txBody>
          <a:bodyPr wrap="square">
            <a:spAutoFit/>
          </a:bodyPr>
          <a:lstStyle/>
          <a:p>
            <a:pPr algn="ctr"/>
            <a:r>
              <a:rPr lang="de-DE" sz="3600" dirty="0">
                <a:solidFill>
                  <a:schemeClr val="bg1"/>
                </a:solidFill>
                <a:latin typeface="Segoe UI Light" panose="020B0502040204020203" pitchFamily="34" charset="0"/>
              </a:rPr>
              <a:t>Frage</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3" name="Title 2" hidden="1"/>
          <p:cNvSpPr>
            <a:spLocks noGrp="1"/>
          </p:cNvSpPr>
          <p:nvPr>
            <p:ph type="ctrTitle"/>
          </p:nvPr>
        </p:nvSpPr>
        <p:spPr/>
        <p:txBody>
          <a:bodyPr/>
          <a:lstStyle/>
          <a:p>
            <a:r>
              <a:rPr lang="de-DE" dirty="0"/>
              <a:t>Was wisst ihr übers "Programmieren"?</a:t>
            </a:r>
            <a:endParaRPr lang="en-IE" dirty="0"/>
          </a:p>
        </p:txBody>
      </p:sp>
      <p:sp>
        <p:nvSpPr>
          <p:cNvPr id="4" name="Subtitle 3" hidden="1"/>
          <p:cNvSpPr>
            <a:spLocks noGrp="1"/>
          </p:cNvSpPr>
          <p:nvPr>
            <p:ph type="subTitle" idx="1"/>
          </p:nvPr>
        </p:nvSpPr>
        <p:spPr/>
        <p:txBody>
          <a:bodyPr/>
          <a:lstStyle/>
          <a:p>
            <a:endParaRPr lang="en-IE"/>
          </a:p>
        </p:txBody>
      </p:sp>
      <p:sp>
        <p:nvSpPr>
          <p:cNvPr id="11" name="Slide Number Placeholder 10" hidden="1"/>
          <p:cNvSpPr>
            <a:spLocks noGrp="1"/>
          </p:cNvSpPr>
          <p:nvPr>
            <p:ph type="sldNum" sz="quarter" idx="12"/>
          </p:nvPr>
        </p:nvSpPr>
        <p:spPr/>
        <p:txBody>
          <a:bodyPr/>
          <a:lstStyle/>
          <a:p>
            <a:fld id="{697781E3-FF4B-EC42-A17F-8D66E4334D12}" type="slidenum">
              <a:rPr lang="en-US" smtClean="0"/>
              <a:pPr/>
              <a:t>4</a:t>
            </a:fld>
            <a:endParaRPr lang="en-US" dirty="0"/>
          </a:p>
        </p:txBody>
      </p:sp>
    </p:spTree>
    <p:extLst>
      <p:ext uri="{BB962C8B-B14F-4D97-AF65-F5344CB8AC3E}">
        <p14:creationId xmlns:p14="http://schemas.microsoft.com/office/powerpoint/2010/main" val="1044560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42" y="-22504"/>
            <a:ext cx="9116501" cy="5715000"/>
          </a:xfrm>
          <a:prstGeom prst="rect">
            <a:avLst/>
          </a:prstGeom>
        </p:spPr>
      </p:pic>
      <p:sp>
        <p:nvSpPr>
          <p:cNvPr id="5" name="Title 4" hidden="1"/>
          <p:cNvSpPr>
            <a:spLocks noGrp="1"/>
          </p:cNvSpPr>
          <p:nvPr>
            <p:ph type="ctrTitle"/>
          </p:nvPr>
        </p:nvSpPr>
        <p:spPr/>
        <p:txBody>
          <a:bodyPr/>
          <a:lstStyle/>
          <a:p>
            <a:r>
              <a:rPr lang="en-IE" dirty="0" err="1"/>
              <a:t>Programmieren</a:t>
            </a:r>
            <a:r>
              <a:rPr lang="en-IE" dirty="0"/>
              <a:t> </a:t>
            </a:r>
            <a:r>
              <a:rPr lang="en-IE" dirty="0" err="1"/>
              <a:t>ist</a:t>
            </a:r>
            <a:r>
              <a:rPr lang="en-IE" dirty="0"/>
              <a:t> …</a:t>
            </a:r>
          </a:p>
        </p:txBody>
      </p:sp>
      <p:sp>
        <p:nvSpPr>
          <p:cNvPr id="6" name="Subtitle 5"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5</a:t>
            </a:fld>
            <a:endParaRPr lang="en-US" dirty="0"/>
          </a:p>
        </p:txBody>
      </p:sp>
      <p:sp>
        <p:nvSpPr>
          <p:cNvPr id="7" name="Rectangle 6"/>
          <p:cNvSpPr/>
          <p:nvPr/>
        </p:nvSpPr>
        <p:spPr>
          <a:xfrm>
            <a:off x="571372" y="1980337"/>
            <a:ext cx="3695700" cy="2308324"/>
          </a:xfrm>
          <a:prstGeom prst="rect">
            <a:avLst/>
          </a:prstGeom>
        </p:spPr>
        <p:txBody>
          <a:bodyPr wrap="square">
            <a:spAutoFit/>
          </a:bodyPr>
          <a:lstStyle/>
          <a:p>
            <a:r>
              <a:rPr lang="de-DE" sz="3600" dirty="0">
                <a:solidFill>
                  <a:schemeClr val="bg1"/>
                </a:solidFill>
                <a:latin typeface="Segoe UI Light" panose="020B0502040204020203" pitchFamily="34" charset="0"/>
              </a:rPr>
              <a:t>Apps und Websites werden codiert oder programmiert.</a:t>
            </a:r>
          </a:p>
        </p:txBody>
      </p:sp>
      <p:pic>
        <p:nvPicPr>
          <p:cNvPr id="3" name="Picture 2" descr="Ein Comic-Junge schließt die Augen und lächelt, während er darüber nachdenkt, wo in seinem Alltag überall Programmiercode auftaucht. Ein Roboter, ein lila Elefant, ein Smartphone und eine Gitarre tauchen neben vielen zufälligen, unterhaltsamen Bildern auf, die aus dem Kopf des Jungen aufsteigen und seine Fantasie verdeutlichen.&#10;"/>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4624212" y="254000"/>
            <a:ext cx="4281663" cy="5238750"/>
          </a:xfrm>
          <a:prstGeom prst="rect">
            <a:avLst/>
          </a:prstGeom>
        </p:spPr>
      </p:pic>
    </p:spTree>
    <p:extLst>
      <p:ext uri="{BB962C8B-B14F-4D97-AF65-F5344CB8AC3E}">
        <p14:creationId xmlns:p14="http://schemas.microsoft.com/office/powerpoint/2010/main" val="1769873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Ein Junge sagt &quot;Hallo!&quot; zu einem Tablet und einem Smartphone, doch die Geräte antwort nur mit &quot;?&quot; - Sie verstehen den Jungen nicht, weil er nicht ihre Sprache spricht.&#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11663"/>
            <a:ext cx="9116501" cy="5715000"/>
          </a:xfrm>
          <a:prstGeom prst="rect">
            <a:avLst/>
          </a:prstGeom>
        </p:spPr>
      </p:pic>
      <p:sp>
        <p:nvSpPr>
          <p:cNvPr id="3" name="Title 2" hidden="1"/>
          <p:cNvSpPr>
            <a:spLocks noGrp="1"/>
          </p:cNvSpPr>
          <p:nvPr>
            <p:ph type="ctrTitle"/>
          </p:nvPr>
        </p:nvSpPr>
        <p:spPr/>
        <p:txBody>
          <a:bodyPr/>
          <a:lstStyle/>
          <a:p>
            <a:r>
              <a:rPr lang="en-IE" dirty="0" err="1"/>
              <a:t>Kommunikation</a:t>
            </a:r>
            <a:r>
              <a:rPr lang="en-IE" dirty="0"/>
              <a:t> </a:t>
            </a:r>
            <a:r>
              <a:rPr lang="en-IE" dirty="0" err="1"/>
              <a:t>mit</a:t>
            </a:r>
            <a:r>
              <a:rPr lang="en-IE" dirty="0"/>
              <a:t> </a:t>
            </a:r>
            <a:r>
              <a:rPr lang="en-IE" dirty="0" err="1"/>
              <a:t>Computern</a:t>
            </a:r>
            <a:endParaRPr lang="en-IE" dirty="0"/>
          </a:p>
        </p:txBody>
      </p:sp>
      <p:sp>
        <p:nvSpPr>
          <p:cNvPr id="5" name="Subtitle 4"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6</a:t>
            </a:fld>
            <a:endParaRPr lang="en-US" dirty="0"/>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600" y="1680801"/>
            <a:ext cx="2371101" cy="3669074"/>
          </a:xfrm>
          <a:prstGeom prst="rect">
            <a:avLst/>
          </a:prstGeom>
        </p:spPr>
      </p:pic>
      <p:sp>
        <p:nvSpPr>
          <p:cNvPr id="21" name="Rounded Rectangular Callout 20"/>
          <p:cNvSpPr/>
          <p:nvPr/>
        </p:nvSpPr>
        <p:spPr>
          <a:xfrm>
            <a:off x="2428875"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2460625" y="682625"/>
            <a:ext cx="1508126" cy="584776"/>
          </a:xfrm>
          <a:prstGeom prst="rect">
            <a:avLst/>
          </a:prstGeom>
          <a:noFill/>
        </p:spPr>
        <p:txBody>
          <a:bodyPr wrap="square" rtlCol="0">
            <a:spAutoFit/>
          </a:bodyPr>
          <a:lstStyle/>
          <a:p>
            <a:pPr algn="ctr"/>
            <a:r>
              <a:rPr lang="de-DE" sz="3200" dirty="0">
                <a:latin typeface="Segoe UI Light" panose="020B0502040204020203" pitchFamily="34" charset="0"/>
              </a:rPr>
              <a:t>Hallo!</a:t>
            </a:r>
            <a:endParaRPr lang="de-DE" sz="3200" b="1" dirty="0">
              <a:latin typeface="Helvetica"/>
              <a:cs typeface="Helvetica"/>
            </a:endParaRPr>
          </a:p>
        </p:txBody>
      </p:sp>
      <p:grpSp>
        <p:nvGrpSpPr>
          <p:cNvPr id="31" name="Group 30"/>
          <p:cNvGrpSpPr/>
          <p:nvPr/>
        </p:nvGrpSpPr>
        <p:grpSpPr>
          <a:xfrm>
            <a:off x="4889500" y="1365250"/>
            <a:ext cx="1635125" cy="904875"/>
            <a:chOff x="5810250" y="539750"/>
            <a:chExt cx="1635125" cy="904875"/>
          </a:xfrm>
        </p:grpSpPr>
        <p:sp>
          <p:nvSpPr>
            <p:cNvPr id="23" name="Rounded Rectangular Callout 22"/>
            <p:cNvSpPr/>
            <p:nvPr/>
          </p:nvSpPr>
          <p:spPr>
            <a:xfrm flipH="1">
              <a:off x="5810250"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5873750" y="682625"/>
              <a:ext cx="1508126" cy="584776"/>
            </a:xfrm>
            <a:prstGeom prst="rect">
              <a:avLst/>
            </a:prstGeom>
            <a:noFill/>
          </p:spPr>
          <p:txBody>
            <a:bodyPr wrap="square" rtlCol="0">
              <a:spAutoFit/>
            </a:bodyPr>
            <a:lstStyle/>
            <a:p>
              <a:pPr algn="ctr"/>
              <a:r>
                <a:rPr lang="de-DE" sz="3200" dirty="0">
                  <a:latin typeface="Segoe UI Light" panose="020B0502040204020203" pitchFamily="34" charset="0"/>
                </a:rPr>
                <a:t>?</a:t>
              </a:r>
              <a:endParaRPr lang="de-DE" sz="3200" b="1" dirty="0">
                <a:latin typeface="Helvetica"/>
                <a:cs typeface="Helvetica"/>
              </a:endParaRPr>
            </a:p>
          </p:txBody>
        </p:sp>
      </p:grpSp>
      <p:grpSp>
        <p:nvGrpSpPr>
          <p:cNvPr id="28" name="Group 27"/>
          <p:cNvGrpSpPr/>
          <p:nvPr/>
        </p:nvGrpSpPr>
        <p:grpSpPr>
          <a:xfrm>
            <a:off x="5004747" y="2966096"/>
            <a:ext cx="3440753" cy="1737095"/>
            <a:chOff x="5036497" y="3474096"/>
            <a:chExt cx="3440753" cy="1737095"/>
          </a:xfrm>
        </p:grpSpPr>
        <p:pic>
          <p:nvPicPr>
            <p:cNvPr id="25" name="Picture 24" descr="LEX_landscape_art_Girl-0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1456" y="3474096"/>
              <a:ext cx="2745794" cy="1526640"/>
            </a:xfrm>
            <a:prstGeom prst="rect">
              <a:avLst/>
            </a:prstGeom>
          </p:spPr>
        </p:pic>
        <p:pic>
          <p:nvPicPr>
            <p:cNvPr id="24" name="Picture 23" descr="LEX_landscape_art-03.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6497" y="3556249"/>
              <a:ext cx="1253628" cy="1654942"/>
            </a:xfrm>
            <a:prstGeom prst="rect">
              <a:avLst/>
            </a:prstGeom>
            <a:scene3d>
              <a:camera prst="orthographicFront">
                <a:rot lat="0" lon="0" rev="1200000"/>
              </a:camera>
              <a:lightRig rig="threePt" dir="t"/>
            </a:scene3d>
          </p:spPr>
        </p:pic>
      </p:grpSp>
    </p:spTree>
    <p:extLst>
      <p:ext uri="{BB962C8B-B14F-4D97-AF65-F5344CB8AC3E}">
        <p14:creationId xmlns:p14="http://schemas.microsoft.com/office/powerpoint/2010/main" val="496595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descr="Ein Mädchen spricht in Programmiercode mit einem Tablet und einem Smartphone. Die Geräte verstehen sie, denn das Mädchen spricht ihre Sprache: Programmiercode.&#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8" name="Title 7" hidden="1"/>
          <p:cNvSpPr>
            <a:spLocks noGrp="1"/>
          </p:cNvSpPr>
          <p:nvPr>
            <p:ph type="ctrTitle"/>
          </p:nvPr>
        </p:nvSpPr>
        <p:spPr/>
        <p:txBody>
          <a:bodyPr/>
          <a:lstStyle/>
          <a:p>
            <a:r>
              <a:rPr lang="en-IE" dirty="0"/>
              <a:t>Computer verstehen </a:t>
            </a:r>
            <a:r>
              <a:rPr lang="en-IE" dirty="0" err="1"/>
              <a:t>Programmiersprache</a:t>
            </a:r>
            <a:endParaRPr lang="en-IE" dirty="0"/>
          </a:p>
        </p:txBody>
      </p:sp>
      <p:sp>
        <p:nvSpPr>
          <p:cNvPr id="9" name="Subtitle 8"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7</a:t>
            </a:fld>
            <a:endParaRPr lang="en-US" dirty="0"/>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9275" y="1952625"/>
            <a:ext cx="2951251" cy="3397250"/>
          </a:xfrm>
          <a:prstGeom prst="rect">
            <a:avLst/>
          </a:prstGeom>
        </p:spPr>
      </p:pic>
      <p:sp>
        <p:nvSpPr>
          <p:cNvPr id="22" name="Rounded Rectangular Callout 21"/>
          <p:cNvSpPr/>
          <p:nvPr/>
        </p:nvSpPr>
        <p:spPr>
          <a:xfrm>
            <a:off x="2428875"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2492375" y="682625"/>
            <a:ext cx="1508126" cy="584776"/>
          </a:xfrm>
          <a:prstGeom prst="rect">
            <a:avLst/>
          </a:prstGeom>
          <a:noFill/>
        </p:spPr>
        <p:txBody>
          <a:bodyPr wrap="square" rtlCol="0">
            <a:spAutoFit/>
          </a:bodyPr>
          <a:lstStyle/>
          <a:p>
            <a:pPr algn="ctr"/>
            <a:r>
              <a:rPr lang="de-DE" sz="3200" dirty="0">
                <a:latin typeface="Segoe UI Light" panose="020B0502040204020203" pitchFamily="34" charset="0"/>
              </a:rPr>
              <a:t>&lt;/&gt; {}</a:t>
            </a:r>
            <a:endParaRPr lang="de-DE" sz="3200" b="1" dirty="0">
              <a:latin typeface="Helvetica"/>
              <a:cs typeface="Helvetica"/>
            </a:endParaRPr>
          </a:p>
        </p:txBody>
      </p:sp>
      <p:grpSp>
        <p:nvGrpSpPr>
          <p:cNvPr id="2" name="Group 1"/>
          <p:cNvGrpSpPr/>
          <p:nvPr/>
        </p:nvGrpSpPr>
        <p:grpSpPr>
          <a:xfrm>
            <a:off x="4873625" y="1349375"/>
            <a:ext cx="1635125" cy="904875"/>
            <a:chOff x="4873625" y="1317625"/>
            <a:chExt cx="1635125" cy="904875"/>
          </a:xfrm>
        </p:grpSpPr>
        <p:sp>
          <p:nvSpPr>
            <p:cNvPr id="23" name="Rounded Rectangular Callout 22"/>
            <p:cNvSpPr/>
            <p:nvPr/>
          </p:nvSpPr>
          <p:spPr>
            <a:xfrm flipH="1">
              <a:off x="4873625" y="1317625"/>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4937124" y="1460500"/>
              <a:ext cx="1508126" cy="584776"/>
            </a:xfrm>
            <a:prstGeom prst="rect">
              <a:avLst/>
            </a:prstGeom>
            <a:noFill/>
          </p:spPr>
          <p:txBody>
            <a:bodyPr wrap="square" rtlCol="0">
              <a:spAutoFit/>
            </a:bodyPr>
            <a:lstStyle/>
            <a:p>
              <a:pPr algn="ctr"/>
              <a:r>
                <a:rPr lang="de-DE" sz="3200" dirty="0">
                  <a:latin typeface="Segoe UI Light" panose="020B0502040204020203" pitchFamily="34" charset="0"/>
                </a:rPr>
                <a:t>:)</a:t>
              </a:r>
              <a:endParaRPr lang="de-DE" sz="3200" b="1" dirty="0">
                <a:latin typeface="Helvetica"/>
                <a:cs typeface="Helvetica"/>
              </a:endParaRPr>
            </a:p>
          </p:txBody>
        </p:sp>
      </p:grpSp>
      <p:grpSp>
        <p:nvGrpSpPr>
          <p:cNvPr id="24" name="Group 23"/>
          <p:cNvGrpSpPr/>
          <p:nvPr/>
        </p:nvGrpSpPr>
        <p:grpSpPr>
          <a:xfrm>
            <a:off x="5004747" y="2966096"/>
            <a:ext cx="3440753" cy="1737095"/>
            <a:chOff x="5036497" y="3474096"/>
            <a:chExt cx="3440753" cy="1737095"/>
          </a:xfrm>
        </p:grpSpPr>
        <p:pic>
          <p:nvPicPr>
            <p:cNvPr id="25" name="Picture 24" descr="LEX_landscape_art_Girl-0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1456" y="3474096"/>
              <a:ext cx="2745794" cy="1526640"/>
            </a:xfrm>
            <a:prstGeom prst="rect">
              <a:avLst/>
            </a:prstGeom>
          </p:spPr>
        </p:pic>
        <p:pic>
          <p:nvPicPr>
            <p:cNvPr id="26" name="Picture 25" descr="LEX_landscape_art-03.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6497" y="3556249"/>
              <a:ext cx="1253628" cy="1654942"/>
            </a:xfrm>
            <a:prstGeom prst="rect">
              <a:avLst/>
            </a:prstGeom>
            <a:scene3d>
              <a:camera prst="orthographicFront">
                <a:rot lat="0" lon="0" rev="1200000"/>
              </a:camera>
              <a:lightRig rig="threePt" dir="t"/>
            </a:scene3d>
          </p:spPr>
        </p:pic>
      </p:grpSp>
    </p:spTree>
    <p:extLst>
      <p:ext uri="{BB962C8B-B14F-4D97-AF65-F5344CB8AC3E}">
        <p14:creationId xmlns:p14="http://schemas.microsoft.com/office/powerpoint/2010/main" val="725212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7" name="Rectangle 6"/>
          <p:cNvSpPr/>
          <p:nvPr/>
        </p:nvSpPr>
        <p:spPr>
          <a:xfrm>
            <a:off x="419100" y="2540668"/>
            <a:ext cx="4476750" cy="1200329"/>
          </a:xfrm>
          <a:prstGeom prst="rect">
            <a:avLst/>
          </a:prstGeom>
        </p:spPr>
        <p:txBody>
          <a:bodyPr wrap="square">
            <a:spAutoFit/>
          </a:bodyPr>
          <a:lstStyle/>
          <a:p>
            <a:r>
              <a:rPr lang="de-DE" sz="3600" dirty="0">
                <a:solidFill>
                  <a:schemeClr val="bg1"/>
                </a:solidFill>
                <a:latin typeface="Segoe UI Light" panose="020B0502040204020203" pitchFamily="34" charset="0"/>
              </a:rPr>
              <a:t>Beim Programmieren geht es um …</a:t>
            </a:r>
          </a:p>
        </p:txBody>
      </p:sp>
      <p:sp>
        <p:nvSpPr>
          <p:cNvPr id="4" name="Title 3" hidden="1"/>
          <p:cNvSpPr>
            <a:spLocks noGrp="1"/>
          </p:cNvSpPr>
          <p:nvPr>
            <p:ph type="ctrTitle"/>
          </p:nvPr>
        </p:nvSpPr>
        <p:spPr/>
        <p:txBody>
          <a:bodyPr/>
          <a:lstStyle/>
          <a:p>
            <a:r>
              <a:rPr lang="en-IE" dirty="0"/>
              <a:t>Was </a:t>
            </a:r>
            <a:r>
              <a:rPr lang="en-IE" dirty="0" err="1"/>
              <a:t>ist</a:t>
            </a:r>
            <a:r>
              <a:rPr lang="en-IE" dirty="0"/>
              <a:t> </a:t>
            </a:r>
            <a:r>
              <a:rPr lang="en-IE" dirty="0" err="1"/>
              <a:t>Programmieren</a:t>
            </a:r>
            <a:r>
              <a:rPr lang="en-IE" dirty="0"/>
              <a:t>?</a:t>
            </a:r>
          </a:p>
        </p:txBody>
      </p:sp>
      <p:sp>
        <p:nvSpPr>
          <p:cNvPr id="5" name="Subtitle 4" hidden="1"/>
          <p:cNvSpPr>
            <a:spLocks noGrp="1"/>
          </p:cNvSpPr>
          <p:nvPr>
            <p:ph type="subTitle" idx="1"/>
          </p:nvPr>
        </p:nvSpPr>
        <p:spPr/>
        <p:txBody>
          <a:bodyPr/>
          <a:lstStyle/>
          <a:p>
            <a:endParaRPr lang="en-IE"/>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8</a:t>
            </a:fld>
            <a:endParaRPr lang="en-US" dirty="0"/>
          </a:p>
        </p:txBody>
      </p:sp>
      <p:pic>
        <p:nvPicPr>
          <p:cNvPr id="8" name="Picture 7" descr="Roboter und Schildkröte stehen auf einem Block&#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5385" y="828358"/>
            <a:ext cx="3120188" cy="4058284"/>
          </a:xfrm>
          <a:prstGeom prst="rect">
            <a:avLst/>
          </a:prstGeom>
        </p:spPr>
      </p:pic>
    </p:spTree>
    <p:extLst>
      <p:ext uri="{BB962C8B-B14F-4D97-AF65-F5344CB8AC3E}">
        <p14:creationId xmlns:p14="http://schemas.microsoft.com/office/powerpoint/2010/main" val="664571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17" name="Rectangle 16"/>
          <p:cNvSpPr/>
          <p:nvPr/>
        </p:nvSpPr>
        <p:spPr>
          <a:xfrm>
            <a:off x="224592" y="2883752"/>
            <a:ext cx="4342724" cy="646331"/>
          </a:xfrm>
          <a:prstGeom prst="rect">
            <a:avLst/>
          </a:prstGeom>
        </p:spPr>
        <p:txBody>
          <a:bodyPr wrap="square">
            <a:spAutoFit/>
          </a:bodyPr>
          <a:lstStyle/>
          <a:p>
            <a:pPr algn="ctr"/>
            <a:r>
              <a:rPr lang="de-DE" sz="3600" dirty="0">
                <a:solidFill>
                  <a:schemeClr val="bg1"/>
                </a:solidFill>
                <a:latin typeface="Segoe UI Light" panose="020B0502040204020203" pitchFamily="34" charset="0"/>
              </a:rPr>
              <a:t>Probleme lösen</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9300" y="2039112"/>
            <a:ext cx="685800" cy="685800"/>
          </a:xfrm>
          <a:prstGeom prst="rect">
            <a:avLst/>
          </a:prstGeom>
        </p:spPr>
      </p:pic>
      <p:sp>
        <p:nvSpPr>
          <p:cNvPr id="6" name="Title 5" hidden="1"/>
          <p:cNvSpPr>
            <a:spLocks noGrp="1"/>
          </p:cNvSpPr>
          <p:nvPr>
            <p:ph type="ctrTitle"/>
          </p:nvPr>
        </p:nvSpPr>
        <p:spPr/>
        <p:txBody>
          <a:bodyPr/>
          <a:lstStyle/>
          <a:p>
            <a:r>
              <a:rPr lang="en-IE" dirty="0" err="1"/>
              <a:t>Probleme</a:t>
            </a:r>
            <a:r>
              <a:rPr lang="en-IE" dirty="0"/>
              <a:t> </a:t>
            </a:r>
            <a:r>
              <a:rPr lang="en-IE" dirty="0" err="1"/>
              <a:t>lösen</a:t>
            </a:r>
            <a:endParaRPr lang="en-IE" dirty="0"/>
          </a:p>
        </p:txBody>
      </p:sp>
      <p:sp>
        <p:nvSpPr>
          <p:cNvPr id="7" name="Subtitle 6" hidden="1"/>
          <p:cNvSpPr>
            <a:spLocks noGrp="1"/>
          </p:cNvSpPr>
          <p:nvPr>
            <p:ph type="subTitle" idx="1"/>
          </p:nvPr>
        </p:nvSpPr>
        <p:spPr/>
        <p:txBody>
          <a:bodyPr/>
          <a:lstStyle/>
          <a:p>
            <a:endParaRPr lang="en-IE"/>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9</a:t>
            </a:fld>
            <a:endParaRPr lang="en-US" dirty="0"/>
          </a:p>
        </p:txBody>
      </p:sp>
      <p:pic>
        <p:nvPicPr>
          <p:cNvPr id="10" name="Picture 9" descr="Ein anthropomorphes, buntes Stapelspielzeug mit zwei Beinen und zwei Augen steht auf einem Block.&#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32170" y="1317873"/>
            <a:ext cx="1656080" cy="3320046"/>
          </a:xfrm>
          <a:prstGeom prst="rect">
            <a:avLst/>
          </a:prstGeom>
        </p:spPr>
      </p:pic>
    </p:spTree>
    <p:extLst>
      <p:ext uri="{BB962C8B-B14F-4D97-AF65-F5344CB8AC3E}">
        <p14:creationId xmlns:p14="http://schemas.microsoft.com/office/powerpoint/2010/main" val="8888212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2300</Words>
  <Application>Microsoft Office PowerPoint</Application>
  <PresentationFormat>Bildschirmpräsentation (16:10)</PresentationFormat>
  <Paragraphs>322</Paragraphs>
  <Slides>20</Slides>
  <Notes>20</Notes>
  <HiddenSlides>0</HiddenSlides>
  <MMClips>1</MMClips>
  <ScaleCrop>false</ScaleCrop>
  <HeadingPairs>
    <vt:vector size="4" baseType="variant">
      <vt:variant>
        <vt:lpstr>Design</vt:lpstr>
      </vt:variant>
      <vt:variant>
        <vt:i4>1</vt:i4>
      </vt:variant>
      <vt:variant>
        <vt:lpstr>Folientitel</vt:lpstr>
      </vt:variant>
      <vt:variant>
        <vt:i4>20</vt:i4>
      </vt:variant>
    </vt:vector>
  </HeadingPairs>
  <TitlesOfParts>
    <vt:vector size="21" baseType="lpstr">
      <vt:lpstr>Office Theme</vt:lpstr>
      <vt:lpstr>Willkommen zu "Hour of Code™"</vt:lpstr>
      <vt:lpstr>Reden wir übers Programmieren!</vt:lpstr>
      <vt:lpstr>"Hour of Code™"-Video von Code.org</vt:lpstr>
      <vt:lpstr>Was wisst ihr übers "Programmieren"?</vt:lpstr>
      <vt:lpstr>Programmieren ist …</vt:lpstr>
      <vt:lpstr>Kommunikation mit Computern</vt:lpstr>
      <vt:lpstr>Computer verstehen Programmiersprache</vt:lpstr>
      <vt:lpstr>Was ist Programmieren?</vt:lpstr>
      <vt:lpstr>Probleme lösen</vt:lpstr>
      <vt:lpstr>Die Fantasie einsetzen</vt:lpstr>
      <vt:lpstr>Mit Freunden zusammenarbeiten</vt:lpstr>
      <vt:lpstr>Was macht ihr am liebsten?</vt:lpstr>
      <vt:lpstr>Macht Programmieren zu einem Teil von dem, was ihr gerne macht</vt:lpstr>
      <vt:lpstr>How it goes down </vt:lpstr>
      <vt:lpstr>Find your tutorial</vt:lpstr>
      <vt:lpstr>Zum Ende kommen</vt:lpstr>
      <vt:lpstr>Was denkt ihr jetzt über Programmieren?</vt:lpstr>
      <vt:lpstr>PowerPoint-Präsentation</vt:lpstr>
      <vt:lpstr>Nächste Schritte</vt:lpstr>
      <vt:lpstr>Danke für's Mitmachen!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Willkommen zu "Hour of Code™"</dc:title>
  <dc:creator/>
  <cp:lastModifiedBy>Miguel Wahle (MICROSOFT BERLIN)</cp:lastModifiedBy>
  <cp:revision>3</cp:revision>
  <dcterms:created xsi:type="dcterms:W3CDTF">2015-11-23T12:49:42Z</dcterms:created>
  <dcterms:modified xsi:type="dcterms:W3CDTF">2018-10-22T20:06:40Z</dcterms:modified>
</cp:coreProperties>
</file>

<file path=docProps/thumbnail.jpeg>
</file>